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179BF67-1D6C-46B9-96CA-2E7F06ED673D}">
  <a:tblStyle styleId="{6179BF67-1D6C-46B9-96CA-2E7F06ED673D}"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8" d="100"/>
          <a:sy n="108" d="100"/>
        </p:scale>
        <p:origin x="-1112"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4589790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tackoverflow.com/questions/15750301/how-to-guarantee-atomic-sql-inserts-with-subqueri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Relational_database" TargetMode="External"/><Relationship Id="rId4" Type="http://schemas.openxmlformats.org/officeDocument/2006/relationships/hyperlink" Target="https://en.wikipedia.org/wiki/JSON" TargetMode="External"/><Relationship Id="rId5" Type="http://schemas.openxmlformats.org/officeDocument/2006/relationships/hyperlink" Target="https://en.wikipedia.org/wiki/Database_schema"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www.techonthenet.com/oracle/joins.php"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1. Long Field Names: A collection in Mongo with N documents stores the field names N times. If the field names are too long you are wasting space.</a:t>
            </a:r>
          </a:p>
          <a:p>
            <a:pPr lvl="0">
              <a:spcBef>
                <a:spcPts val="0"/>
              </a:spcBef>
              <a:buNone/>
            </a:pPr>
            <a:endParaRPr/>
          </a:p>
          <a:p>
            <a:pPr lvl="0">
              <a:spcBef>
                <a:spcPts val="0"/>
              </a:spcBef>
              <a:buNone/>
            </a:pPr>
            <a:r>
              <a:rPr lang="en"/>
              <a:t>2. Power of 2 allocation strategy (only for MMAP engine): Is now the default record allocation strategy for MMAPv1. With the power of 2 sizes allocation strategy, each record has a size in bytes that is a power of 2 (e.g. 32, 64, 128, 256, 512 ... 2MB). If your document size is 33 then mongo will allocate 64 and you are wasting half your storage.</a:t>
            </a:r>
          </a:p>
          <a:p>
            <a:pPr lvl="0">
              <a:spcBef>
                <a:spcPts val="0"/>
              </a:spcBef>
              <a:buNone/>
            </a:pPr>
            <a:r>
              <a:rPr lang="en"/>
              <a:t>This is to avoid issues with disk fragmentation by pre-allocating space in large files. </a:t>
            </a:r>
          </a:p>
          <a:p>
            <a:pPr lvl="0">
              <a:spcBef>
                <a:spcPts val="0"/>
              </a:spcBef>
              <a:buNone/>
            </a:pPr>
            <a:endParaRPr/>
          </a:p>
          <a:p>
            <a:pPr lvl="0">
              <a:spcBef>
                <a:spcPts val="0"/>
              </a:spcBef>
              <a:buNone/>
            </a:pPr>
            <a:r>
              <a:rPr lang="en"/>
              <a:t>3. Compression (only for MMAP engine): Oracle is using compression while MMAP engine not</a:t>
            </a:r>
          </a:p>
          <a:p>
            <a:pPr lvl="0">
              <a:spcBef>
                <a:spcPts val="0"/>
              </a:spcBef>
              <a:buNone/>
            </a:pPr>
            <a:endParaRPr/>
          </a:p>
          <a:p>
            <a:pPr lvl="0">
              <a:spcBef>
                <a:spcPts val="0"/>
              </a:spcBef>
              <a:buNone/>
            </a:pPr>
            <a:r>
              <a:rPr lang="en"/>
              <a:t>Atomic means that it </a:t>
            </a:r>
            <a:r>
              <a:rPr lang="en" sz="1050">
                <a:solidFill>
                  <a:srgbClr val="252525"/>
                </a:solidFill>
              </a:rPr>
              <a:t>can miss documents which are being updated while the query is running and which do match the query both before and after an update</a:t>
            </a:r>
          </a:p>
          <a:p>
            <a:pPr lvl="0">
              <a:spcBef>
                <a:spcPts val="0"/>
              </a:spcBef>
              <a:buNone/>
            </a:pPr>
            <a:r>
              <a:rPr lang="en" u="sng">
                <a:solidFill>
                  <a:schemeClr val="hlink"/>
                </a:solidFill>
                <a:hlinkClick r:id="rId3"/>
              </a:rPr>
              <a:t>http://stackoverflow.com/questions/15750301/how-to-guarantee-atomic-sql-inserts-with-subqueries</a:t>
            </a:r>
          </a:p>
          <a:p>
            <a:pPr lvl="0">
              <a:spcBef>
                <a:spcPts val="0"/>
              </a:spcBef>
              <a:buNone/>
            </a:pPr>
            <a:endParaRPr/>
          </a:p>
          <a:p>
            <a:pPr lvl="0" rtl="0">
              <a:lnSpc>
                <a:spcPct val="127173"/>
              </a:lnSpc>
              <a:spcBef>
                <a:spcPts val="0"/>
              </a:spcBef>
              <a:spcAft>
                <a:spcPts val="1100"/>
              </a:spcAft>
              <a:buNone/>
            </a:pPr>
            <a:r>
              <a:rPr lang="en" sz="1150">
                <a:solidFill>
                  <a:srgbClr val="242729"/>
                </a:solidFill>
                <a:highlight>
                  <a:srgbClr val="FFFFFF"/>
                </a:highlight>
              </a:rPr>
              <a:t>A client submits your above query. So long as the engine finds the </a:t>
            </a:r>
            <a:r>
              <a:rPr lang="en" sz="1000">
                <a:solidFill>
                  <a:srgbClr val="242729"/>
                </a:solidFill>
                <a:highlight>
                  <a:srgbClr val="EFF0F1"/>
                </a:highlight>
                <a:latin typeface="Consolas"/>
                <a:ea typeface="Consolas"/>
                <a:cs typeface="Consolas"/>
                <a:sym typeface="Consolas"/>
              </a:rPr>
              <a:t>MAX(num)</a:t>
            </a:r>
            <a:r>
              <a:rPr lang="en" sz="1150">
                <a:solidFill>
                  <a:srgbClr val="242729"/>
                </a:solidFill>
                <a:highlight>
                  <a:srgbClr val="FFFFFF"/>
                </a:highlight>
              </a:rPr>
              <a:t> while holding only locks that are compatible with other readers, then another client can find the same </a:t>
            </a:r>
            <a:r>
              <a:rPr lang="en" sz="1000">
                <a:solidFill>
                  <a:srgbClr val="242729"/>
                </a:solidFill>
                <a:highlight>
                  <a:srgbClr val="EFF0F1"/>
                </a:highlight>
                <a:latin typeface="Consolas"/>
                <a:ea typeface="Consolas"/>
                <a:cs typeface="Consolas"/>
                <a:sym typeface="Consolas"/>
              </a:rPr>
              <a:t>MAX(num)</a:t>
            </a:r>
            <a:r>
              <a:rPr lang="en" sz="1150">
                <a:solidFill>
                  <a:srgbClr val="242729"/>
                </a:solidFill>
                <a:highlight>
                  <a:srgbClr val="FFFFFF"/>
                </a:highlight>
              </a:rPr>
              <a:t>before the </a:t>
            </a:r>
            <a:r>
              <a:rPr lang="en" sz="1000">
                <a:solidFill>
                  <a:srgbClr val="242729"/>
                </a:solidFill>
                <a:highlight>
                  <a:srgbClr val="EFF0F1"/>
                </a:highlight>
                <a:latin typeface="Consolas"/>
                <a:ea typeface="Consolas"/>
                <a:cs typeface="Consolas"/>
                <a:sym typeface="Consolas"/>
              </a:rPr>
              <a:t>INSERT</a:t>
            </a:r>
            <a:r>
              <a:rPr lang="en" sz="1150">
                <a:solidFill>
                  <a:srgbClr val="242729"/>
                </a:solidFill>
                <a:highlight>
                  <a:srgbClr val="FFFFFF"/>
                </a:highlight>
              </a:rPr>
              <a:t> is performed.</a:t>
            </a:r>
          </a:p>
          <a:p>
            <a:pPr lvl="0" rtl="0">
              <a:lnSpc>
                <a:spcPct val="127173"/>
              </a:lnSpc>
              <a:spcBef>
                <a:spcPts val="0"/>
              </a:spcBef>
              <a:spcAft>
                <a:spcPts val="1100"/>
              </a:spcAft>
              <a:buNone/>
            </a:pPr>
            <a:r>
              <a:rPr lang="en" sz="1150" i="1">
                <a:solidFill>
                  <a:srgbClr val="242729"/>
                </a:solidFill>
                <a:highlight>
                  <a:srgbClr val="FFFFFF"/>
                </a:highlight>
              </a:rPr>
              <a:t>Retry on failure, Add a locking hint</a:t>
            </a:r>
          </a:p>
          <a:p>
            <a:pPr lvl="0">
              <a:spcBef>
                <a:spcPts val="0"/>
              </a:spcBef>
              <a:buNone/>
            </a:pPr>
            <a:endParaRPr/>
          </a:p>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JSON is Javascript Object Notation</a:t>
            </a:r>
          </a:p>
          <a:p>
            <a:pPr lvl="0">
              <a:spcBef>
                <a:spcPts val="0"/>
              </a:spcBef>
              <a:buNone/>
            </a:pPr>
            <a:r>
              <a:rPr lang="en"/>
              <a:t>Used with AJAX</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000">
                <a:solidFill>
                  <a:srgbClr val="333333"/>
                </a:solidFill>
                <a:highlight>
                  <a:srgbClr val="FFFFFF"/>
                </a:highlight>
              </a:rPr>
              <a:t>Currently buffer servers only couple of days of data taking O(1M) docs</a:t>
            </a:r>
          </a:p>
          <a:p>
            <a:pPr lvl="0">
              <a:spcBef>
                <a:spcPts val="0"/>
              </a:spcBef>
              <a:buNone/>
            </a:pPr>
            <a:endParaRPr sz="1200">
              <a:solidFill>
                <a:srgbClr val="494747"/>
              </a:solidFill>
              <a:highlight>
                <a:srgbClr val="FFFFFF"/>
              </a:highlight>
            </a:endParaRPr>
          </a:p>
          <a:p>
            <a:pPr lvl="0">
              <a:spcBef>
                <a:spcPts val="0"/>
              </a:spcBef>
              <a:buNone/>
            </a:pPr>
            <a:r>
              <a:rPr lang="en" sz="1200">
                <a:solidFill>
                  <a:srgbClr val="494747"/>
                </a:solidFill>
                <a:highlight>
                  <a:srgbClr val="FFFFFF"/>
                </a:highlight>
              </a:rPr>
              <a:t>A record in MongoDB is a document, which is a data structure composed of field and value pairs.</a:t>
            </a:r>
          </a:p>
          <a:p>
            <a:pPr lvl="0">
              <a:spcBef>
                <a:spcPts val="0"/>
              </a:spcBef>
              <a:buNone/>
            </a:pPr>
            <a:r>
              <a:rPr lang="en" sz="1200">
                <a:solidFill>
                  <a:srgbClr val="494747"/>
                </a:solidFill>
                <a:highlight>
                  <a:srgbClr val="FFFFFF"/>
                </a:highlight>
              </a:rPr>
              <a:t>Features : High Performance -&gt; indexes support faster queries</a:t>
            </a:r>
          </a:p>
          <a:p>
            <a:pPr lvl="0">
              <a:spcBef>
                <a:spcPts val="0"/>
              </a:spcBef>
              <a:buNone/>
            </a:pPr>
            <a:r>
              <a:rPr lang="en" sz="1200">
                <a:solidFill>
                  <a:srgbClr val="494747"/>
                </a:solidFill>
                <a:highlight>
                  <a:srgbClr val="FFFFFF"/>
                </a:highlight>
              </a:rPr>
              <a:t>Rich Query Language -&gt; CRUD ops, Aggregation </a:t>
            </a:r>
          </a:p>
          <a:p>
            <a:pPr lvl="0">
              <a:spcBef>
                <a:spcPts val="0"/>
              </a:spcBef>
              <a:buNone/>
            </a:pPr>
            <a:r>
              <a:rPr lang="en" sz="1200">
                <a:solidFill>
                  <a:srgbClr val="494747"/>
                </a:solidFill>
                <a:highlight>
                  <a:srgbClr val="FFFFFF"/>
                </a:highlight>
              </a:rPr>
              <a:t>High Availability -&gt; data redundancy, replication</a:t>
            </a:r>
          </a:p>
          <a:p>
            <a:pPr lvl="0">
              <a:spcBef>
                <a:spcPts val="0"/>
              </a:spcBef>
              <a:buNone/>
            </a:pPr>
            <a:r>
              <a:rPr lang="en" sz="1200">
                <a:solidFill>
                  <a:srgbClr val="494747"/>
                </a:solidFill>
                <a:highlight>
                  <a:srgbClr val="FFFFFF"/>
                </a:highlight>
              </a:rPr>
              <a:t>Automatic Scaling -&gt; horizontally via sharding</a:t>
            </a:r>
          </a:p>
          <a:p>
            <a:pPr lvl="0">
              <a:spcBef>
                <a:spcPts val="0"/>
              </a:spcBef>
              <a:buNone/>
            </a:pPr>
            <a:endParaRPr sz="1200">
              <a:solidFill>
                <a:srgbClr val="494747"/>
              </a:solidFill>
              <a:highlight>
                <a:srgbClr val="FFFFFF"/>
              </a:highlight>
            </a:endParaRPr>
          </a:p>
          <a:p>
            <a:pPr lvl="0">
              <a:spcBef>
                <a:spcPts val="0"/>
              </a:spcBef>
              <a:buNone/>
            </a:pPr>
            <a:r>
              <a:rPr lang="en" sz="1050">
                <a:solidFill>
                  <a:srgbClr val="252525"/>
                </a:solidFill>
                <a:highlight>
                  <a:srgbClr val="FFFFFF"/>
                </a:highlight>
              </a:rPr>
              <a:t>avoids the traditional table-based </a:t>
            </a:r>
            <a:r>
              <a:rPr lang="en" sz="1050">
                <a:solidFill>
                  <a:srgbClr val="0B0080"/>
                </a:solidFill>
                <a:highlight>
                  <a:srgbClr val="FFFFFF"/>
                </a:highlight>
                <a:hlinkClick r:id="rId3"/>
              </a:rPr>
              <a:t>relational database</a:t>
            </a:r>
            <a:r>
              <a:rPr lang="en" sz="1050">
                <a:solidFill>
                  <a:srgbClr val="252525"/>
                </a:solidFill>
                <a:highlight>
                  <a:srgbClr val="FFFFFF"/>
                </a:highlight>
              </a:rPr>
              <a:t> structure in favor of </a:t>
            </a:r>
            <a:r>
              <a:rPr lang="en" sz="1050">
                <a:solidFill>
                  <a:srgbClr val="0B0080"/>
                </a:solidFill>
                <a:highlight>
                  <a:srgbClr val="FFFFFF"/>
                </a:highlight>
                <a:hlinkClick r:id="rId4"/>
              </a:rPr>
              <a:t>JSON</a:t>
            </a:r>
            <a:r>
              <a:rPr lang="en" sz="1050">
                <a:solidFill>
                  <a:srgbClr val="252525"/>
                </a:solidFill>
                <a:highlight>
                  <a:srgbClr val="FFFFFF"/>
                </a:highlight>
              </a:rPr>
              <a:t>-like documents with dynamic </a:t>
            </a:r>
            <a:r>
              <a:rPr lang="en" sz="1050">
                <a:solidFill>
                  <a:srgbClr val="0B0080"/>
                </a:solidFill>
                <a:highlight>
                  <a:srgbClr val="FFFFFF"/>
                </a:highlight>
                <a:hlinkClick r:id="rId5"/>
              </a:rPr>
              <a:t>schemas</a:t>
            </a:r>
            <a:r>
              <a:rPr lang="en" sz="1200">
                <a:solidFill>
                  <a:srgbClr val="494747"/>
                </a:solidFill>
                <a:highlight>
                  <a:srgbClr val="FFFFFF"/>
                </a:highlight>
              </a:rPr>
              <a:t/>
            </a:r>
            <a:br>
              <a:rPr lang="en" sz="1200">
                <a:solidFill>
                  <a:srgbClr val="494747"/>
                </a:solidFill>
                <a:highlight>
                  <a:srgbClr val="FFFFFF"/>
                </a:highlight>
              </a:rPr>
            </a:br>
            <a:endParaRPr lang="en" sz="1200">
              <a:solidFill>
                <a:srgbClr val="494747"/>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solidFill>
                  <a:srgbClr val="6A6A6A"/>
                </a:solidFill>
                <a:highlight>
                  <a:srgbClr val="FFFFFF"/>
                </a:highlight>
              </a:rPr>
              <a:t>Data integrity</a:t>
            </a:r>
            <a:r>
              <a:rPr lang="en">
                <a:solidFill>
                  <a:srgbClr val="545454"/>
                </a:solidFill>
                <a:highlight>
                  <a:srgbClr val="FFFFFF"/>
                </a:highlight>
              </a:rPr>
              <a:t> is the maintenance of, and the assurance of the accuracy and consistency of, </a:t>
            </a:r>
            <a:r>
              <a:rPr lang="en" b="1">
                <a:solidFill>
                  <a:srgbClr val="6A6A6A"/>
                </a:solidFill>
                <a:highlight>
                  <a:srgbClr val="FFFFFF"/>
                </a:highlight>
              </a:rPr>
              <a:t>data</a:t>
            </a:r>
            <a:r>
              <a:rPr lang="en">
                <a:solidFill>
                  <a:srgbClr val="545454"/>
                </a:solidFill>
                <a:highlight>
                  <a:srgbClr val="FFFFFF"/>
                </a:highlight>
              </a:rPr>
              <a:t> over its entire life-cycle</a:t>
            </a:r>
          </a:p>
          <a:p>
            <a:pPr lvl="0">
              <a:spcBef>
                <a:spcPts val="0"/>
              </a:spcBef>
              <a:buNone/>
            </a:pPr>
            <a:endParaRPr>
              <a:solidFill>
                <a:srgbClr val="545454"/>
              </a:solidFill>
              <a:highlight>
                <a:srgbClr val="FFFFFF"/>
              </a:highlight>
            </a:endParaRPr>
          </a:p>
          <a:p>
            <a:pPr lvl="0">
              <a:spcBef>
                <a:spcPts val="0"/>
              </a:spcBef>
              <a:buNone/>
            </a:pPr>
            <a:r>
              <a:rPr lang="en" sz="1050">
                <a:solidFill>
                  <a:srgbClr val="222222"/>
                </a:solidFill>
                <a:highlight>
                  <a:srgbClr val="FFFFFF"/>
                </a:highlight>
              </a:rPr>
              <a:t>A transaction groups SQL statements so that they are either all committed, which means they are applied to the database, or all rolled back, which means they are undone from the database.</a:t>
            </a:r>
          </a:p>
          <a:p>
            <a:pPr lvl="0">
              <a:spcBef>
                <a:spcPts val="0"/>
              </a:spcBef>
              <a:buNone/>
            </a:pPr>
            <a:endParaRPr sz="1050">
              <a:solidFill>
                <a:srgbClr val="222222"/>
              </a:solidFill>
              <a:highlight>
                <a:srgbClr val="FFFFFF"/>
              </a:highlight>
            </a:endParaRPr>
          </a:p>
          <a:p>
            <a:pPr lvl="0" rtl="0">
              <a:lnSpc>
                <a:spcPct val="142856"/>
              </a:lnSpc>
              <a:spcBef>
                <a:spcPts val="0"/>
              </a:spcBef>
              <a:spcAft>
                <a:spcPts val="800"/>
              </a:spcAft>
              <a:buNone/>
            </a:pPr>
            <a:r>
              <a:rPr lang="en" sz="1200">
                <a:solidFill>
                  <a:srgbClr val="333333"/>
                </a:solidFill>
              </a:rPr>
              <a:t>An Oracle VIEW, in essence, is a virtual table that does not physically exist. Rather, it is created by a query </a:t>
            </a:r>
            <a:r>
              <a:rPr lang="en" sz="1200">
                <a:solidFill>
                  <a:srgbClr val="336699"/>
                </a:solidFill>
                <a:hlinkClick r:id="rId3"/>
              </a:rPr>
              <a:t>joining one or more tables</a:t>
            </a:r>
            <a:r>
              <a:rPr lang="en" sz="1200">
                <a:solidFill>
                  <a:srgbClr val="333333"/>
                </a:solidFill>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2992950" y="992700"/>
            <a:ext cx="3158100" cy="3158100"/>
          </a:xfrm>
          <a:prstGeom prst="rect">
            <a:avLst/>
          </a:prstGeom>
          <a:noFill/>
          <a:ln w="28575" cap="flat" cmpd="sng">
            <a:solidFill>
              <a:schemeClr val="lt1"/>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096250" y="1627200"/>
            <a:ext cx="2951400" cy="1584300"/>
          </a:xfrm>
          <a:prstGeom prst="rect">
            <a:avLst/>
          </a:prstGeom>
        </p:spPr>
        <p:txBody>
          <a:bodyPr lIns="91425" tIns="91425" rIns="91425" bIns="91425" anchor="ctr" anchorCtr="0"/>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a:endParaRPr/>
          </a:p>
        </p:txBody>
      </p:sp>
      <p:sp>
        <p:nvSpPr>
          <p:cNvPr id="13" name="Shape 13"/>
          <p:cNvSpPr txBox="1">
            <a:spLocks noGrp="1"/>
          </p:cNvSpPr>
          <p:nvPr>
            <p:ph type="subTitle" idx="1"/>
          </p:nvPr>
        </p:nvSpPr>
        <p:spPr>
          <a:xfrm>
            <a:off x="3096362" y="3266930"/>
            <a:ext cx="2951400" cy="701400"/>
          </a:xfrm>
          <a:prstGeom prst="rect">
            <a:avLst/>
          </a:prstGeom>
        </p:spPr>
        <p:txBody>
          <a:bodyPr lIns="91425" tIns="91425" rIns="91425" bIns="91425" anchor="b" anchorCtr="0"/>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1233100"/>
            <a:ext cx="8520600" cy="1610100"/>
          </a:xfrm>
          <a:prstGeom prst="rect">
            <a:avLst/>
          </a:prstGeom>
        </p:spPr>
        <p:txBody>
          <a:bodyPr lIns="91425" tIns="91425" rIns="91425" bIns="91425" anchor="b" anchorCtr="0"/>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a:endParaRPr/>
          </a:p>
        </p:txBody>
      </p:sp>
      <p:sp>
        <p:nvSpPr>
          <p:cNvPr id="51" name="Shape 51"/>
          <p:cNvSpPr txBox="1">
            <a:spLocks noGrp="1"/>
          </p:cNvSpPr>
          <p:nvPr>
            <p:ph type="body" idx="1"/>
          </p:nvPr>
        </p:nvSpPr>
        <p:spPr>
          <a:xfrm>
            <a:off x="311700" y="29194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509550" y="1423875"/>
            <a:ext cx="8124900" cy="1798200"/>
          </a:xfrm>
          <a:prstGeom prst="rect">
            <a:avLst/>
          </a:prstGeom>
        </p:spPr>
        <p:txBody>
          <a:bodyPr lIns="91425" tIns="91425" rIns="91425" bIns="91425" anchor="ctr" anchorCtr="0"/>
          <a:lstStyle>
            <a:lvl1pPr lvl="0" algn="ctr">
              <a:spcBef>
                <a:spcPts val="0"/>
              </a:spcBef>
              <a:buClr>
                <a:schemeClr val="lt1"/>
              </a:buClr>
              <a:buSzPct val="100000"/>
              <a:buFont typeface="Lato"/>
              <a:defRPr sz="4800" b="0">
                <a:solidFill>
                  <a:schemeClr val="lt1"/>
                </a:solidFill>
                <a:latin typeface="Lato"/>
                <a:ea typeface="Lato"/>
                <a:cs typeface="Lato"/>
                <a:sym typeface="Lato"/>
              </a:defRPr>
            </a:lvl1pPr>
            <a:lvl2pPr lvl="1" algn="ctr">
              <a:spcBef>
                <a:spcPts val="0"/>
              </a:spcBef>
              <a:buClr>
                <a:schemeClr val="lt1"/>
              </a:buClr>
              <a:buSzPct val="100000"/>
              <a:buFont typeface="Lato"/>
              <a:defRPr sz="4800" b="0">
                <a:solidFill>
                  <a:schemeClr val="lt1"/>
                </a:solidFill>
                <a:latin typeface="Lato"/>
                <a:ea typeface="Lato"/>
                <a:cs typeface="Lato"/>
                <a:sym typeface="Lato"/>
              </a:defRPr>
            </a:lvl2pPr>
            <a:lvl3pPr lvl="2" algn="ctr">
              <a:spcBef>
                <a:spcPts val="0"/>
              </a:spcBef>
              <a:buClr>
                <a:schemeClr val="lt1"/>
              </a:buClr>
              <a:buSzPct val="100000"/>
              <a:buFont typeface="Lato"/>
              <a:defRPr sz="4800" b="0">
                <a:solidFill>
                  <a:schemeClr val="lt1"/>
                </a:solidFill>
                <a:latin typeface="Lato"/>
                <a:ea typeface="Lato"/>
                <a:cs typeface="Lato"/>
                <a:sym typeface="Lato"/>
              </a:defRPr>
            </a:lvl3pPr>
            <a:lvl4pPr lvl="3" algn="ctr">
              <a:spcBef>
                <a:spcPts val="0"/>
              </a:spcBef>
              <a:buClr>
                <a:schemeClr val="lt1"/>
              </a:buClr>
              <a:buSzPct val="100000"/>
              <a:buFont typeface="Lato"/>
              <a:defRPr sz="4800" b="0">
                <a:solidFill>
                  <a:schemeClr val="lt1"/>
                </a:solidFill>
                <a:latin typeface="Lato"/>
                <a:ea typeface="Lato"/>
                <a:cs typeface="Lato"/>
                <a:sym typeface="Lato"/>
              </a:defRPr>
            </a:lvl4pPr>
            <a:lvl5pPr lvl="4" algn="ctr">
              <a:spcBef>
                <a:spcPts val="0"/>
              </a:spcBef>
              <a:buClr>
                <a:schemeClr val="lt1"/>
              </a:buClr>
              <a:buSzPct val="100000"/>
              <a:buFont typeface="Lato"/>
              <a:defRPr sz="4800" b="0">
                <a:solidFill>
                  <a:schemeClr val="lt1"/>
                </a:solidFill>
                <a:latin typeface="Lato"/>
                <a:ea typeface="Lato"/>
                <a:cs typeface="Lato"/>
                <a:sym typeface="Lato"/>
              </a:defRPr>
            </a:lvl5pPr>
            <a:lvl6pPr lvl="5" algn="ctr">
              <a:spcBef>
                <a:spcPts val="0"/>
              </a:spcBef>
              <a:buClr>
                <a:schemeClr val="lt1"/>
              </a:buClr>
              <a:buSzPct val="100000"/>
              <a:buFont typeface="Lato"/>
              <a:defRPr sz="4800" b="0">
                <a:solidFill>
                  <a:schemeClr val="lt1"/>
                </a:solidFill>
                <a:latin typeface="Lato"/>
                <a:ea typeface="Lato"/>
                <a:cs typeface="Lato"/>
                <a:sym typeface="Lato"/>
              </a:defRPr>
            </a:lvl6pPr>
            <a:lvl7pPr lvl="6" algn="ctr">
              <a:spcBef>
                <a:spcPts val="0"/>
              </a:spcBef>
              <a:buClr>
                <a:schemeClr val="lt1"/>
              </a:buClr>
              <a:buSzPct val="100000"/>
              <a:buFont typeface="Lato"/>
              <a:defRPr sz="4800" b="0">
                <a:solidFill>
                  <a:schemeClr val="lt1"/>
                </a:solidFill>
                <a:latin typeface="Lato"/>
                <a:ea typeface="Lato"/>
                <a:cs typeface="Lato"/>
                <a:sym typeface="Lato"/>
              </a:defRPr>
            </a:lvl7pPr>
            <a:lvl8pPr lvl="7" algn="ctr">
              <a:spcBef>
                <a:spcPts val="0"/>
              </a:spcBef>
              <a:buClr>
                <a:schemeClr val="lt1"/>
              </a:buClr>
              <a:buSzPct val="100000"/>
              <a:buFont typeface="Lato"/>
              <a:defRPr sz="4800" b="0">
                <a:solidFill>
                  <a:schemeClr val="lt1"/>
                </a:solidFill>
                <a:latin typeface="Lato"/>
                <a:ea typeface="Lato"/>
                <a:cs typeface="Lato"/>
                <a:sym typeface="Lato"/>
              </a:defRPr>
            </a:lvl8pPr>
            <a:lvl9pPr lvl="8" algn="ctr">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17" name="Shape 1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391350"/>
            <a:ext cx="8520600" cy="6261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391350"/>
            <a:ext cx="8520600" cy="6261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391350"/>
            <a:ext cx="8520600" cy="6261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91377"/>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dk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buFont typeface="Lato"/>
              <a:defRPr sz="4800" b="0">
                <a:solidFill>
                  <a:schemeClr val="lt1"/>
                </a:solidFill>
                <a:latin typeface="Lato"/>
                <a:ea typeface="Lato"/>
                <a:cs typeface="Lato"/>
                <a:sym typeface="Lato"/>
              </a:defRPr>
            </a:lvl1pPr>
            <a:lvl2pPr lvl="1">
              <a:spcBef>
                <a:spcPts val="0"/>
              </a:spcBef>
              <a:buClr>
                <a:schemeClr val="lt1"/>
              </a:buClr>
              <a:buSzPct val="100000"/>
              <a:buFont typeface="Lato"/>
              <a:defRPr sz="4800" b="0">
                <a:solidFill>
                  <a:schemeClr val="lt1"/>
                </a:solidFill>
                <a:latin typeface="Lato"/>
                <a:ea typeface="Lato"/>
                <a:cs typeface="Lato"/>
                <a:sym typeface="Lato"/>
              </a:defRPr>
            </a:lvl2pPr>
            <a:lvl3pPr lvl="2">
              <a:spcBef>
                <a:spcPts val="0"/>
              </a:spcBef>
              <a:buClr>
                <a:schemeClr val="lt1"/>
              </a:buClr>
              <a:buSzPct val="100000"/>
              <a:buFont typeface="Lato"/>
              <a:defRPr sz="4800" b="0">
                <a:solidFill>
                  <a:schemeClr val="lt1"/>
                </a:solidFill>
                <a:latin typeface="Lato"/>
                <a:ea typeface="Lato"/>
                <a:cs typeface="Lato"/>
                <a:sym typeface="Lato"/>
              </a:defRPr>
            </a:lvl3pPr>
            <a:lvl4pPr lvl="3">
              <a:spcBef>
                <a:spcPts val="0"/>
              </a:spcBef>
              <a:buClr>
                <a:schemeClr val="lt1"/>
              </a:buClr>
              <a:buSzPct val="100000"/>
              <a:buFont typeface="Lato"/>
              <a:defRPr sz="4800" b="0">
                <a:solidFill>
                  <a:schemeClr val="lt1"/>
                </a:solidFill>
                <a:latin typeface="Lato"/>
                <a:ea typeface="Lato"/>
                <a:cs typeface="Lato"/>
                <a:sym typeface="Lato"/>
              </a:defRPr>
            </a:lvl4pPr>
            <a:lvl5pPr lvl="4">
              <a:spcBef>
                <a:spcPts val="0"/>
              </a:spcBef>
              <a:buClr>
                <a:schemeClr val="lt1"/>
              </a:buClr>
              <a:buSzPct val="100000"/>
              <a:buFont typeface="Lato"/>
              <a:defRPr sz="4800" b="0">
                <a:solidFill>
                  <a:schemeClr val="lt1"/>
                </a:solidFill>
                <a:latin typeface="Lato"/>
                <a:ea typeface="Lato"/>
                <a:cs typeface="Lato"/>
                <a:sym typeface="Lato"/>
              </a:defRPr>
            </a:lvl5pPr>
            <a:lvl6pPr lvl="5">
              <a:spcBef>
                <a:spcPts val="0"/>
              </a:spcBef>
              <a:buClr>
                <a:schemeClr val="lt1"/>
              </a:buClr>
              <a:buSzPct val="100000"/>
              <a:buFont typeface="Lato"/>
              <a:defRPr sz="4800" b="0">
                <a:solidFill>
                  <a:schemeClr val="lt1"/>
                </a:solidFill>
                <a:latin typeface="Lato"/>
                <a:ea typeface="Lato"/>
                <a:cs typeface="Lato"/>
                <a:sym typeface="Lato"/>
              </a:defRPr>
            </a:lvl6pPr>
            <a:lvl7pPr lvl="6">
              <a:spcBef>
                <a:spcPts val="0"/>
              </a:spcBef>
              <a:buClr>
                <a:schemeClr val="lt1"/>
              </a:buClr>
              <a:buSzPct val="100000"/>
              <a:buFont typeface="Lato"/>
              <a:defRPr sz="4800" b="0">
                <a:solidFill>
                  <a:schemeClr val="lt1"/>
                </a:solidFill>
                <a:latin typeface="Lato"/>
                <a:ea typeface="Lato"/>
                <a:cs typeface="Lato"/>
                <a:sym typeface="Lato"/>
              </a:defRPr>
            </a:lvl7pPr>
            <a:lvl8pPr lvl="7">
              <a:spcBef>
                <a:spcPts val="0"/>
              </a:spcBef>
              <a:buClr>
                <a:schemeClr val="lt1"/>
              </a:buClr>
              <a:buSzPct val="100000"/>
              <a:buFont typeface="Lato"/>
              <a:defRPr sz="4800" b="0">
                <a:solidFill>
                  <a:schemeClr val="lt1"/>
                </a:solidFill>
                <a:latin typeface="Lato"/>
                <a:ea typeface="Lato"/>
                <a:cs typeface="Lato"/>
                <a:sym typeface="Lato"/>
              </a:defRPr>
            </a:lvl8pPr>
            <a:lvl9pPr lvl="8">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37" name="Shape 3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1" name="Shape 41"/>
          <p:cNvSpPr txBox="1">
            <a:spLocks noGrp="1"/>
          </p:cNvSpPr>
          <p:nvPr>
            <p:ph type="title"/>
          </p:nvPr>
        </p:nvSpPr>
        <p:spPr>
          <a:xfrm>
            <a:off x="265500" y="1107950"/>
            <a:ext cx="4045200" cy="1683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91350"/>
            <a:ext cx="8520600" cy="626100"/>
          </a:xfrm>
          <a:prstGeom prst="rect">
            <a:avLst/>
          </a:prstGeom>
          <a:noFill/>
          <a:ln>
            <a:noFill/>
          </a:ln>
        </p:spPr>
        <p:txBody>
          <a:bodyPr lIns="91425" tIns="91425" rIns="91425" bIns="91425" anchor="t" anchorCtr="0"/>
          <a:lstStyle>
            <a:lvl1pPr lvl="0">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8"/>
        <p:cNvGrpSpPr/>
        <p:nvPr/>
      </p:nvGrpSpPr>
      <p:grpSpPr>
        <a:xfrm>
          <a:off x="0" y="0"/>
          <a:ext cx="0" cy="0"/>
          <a:chOff x="0" y="0"/>
          <a:chExt cx="0" cy="0"/>
        </a:xfrm>
      </p:grpSpPr>
      <p:sp>
        <p:nvSpPr>
          <p:cNvPr id="59" name="Shape 59"/>
          <p:cNvSpPr txBox="1"/>
          <p:nvPr/>
        </p:nvSpPr>
        <p:spPr>
          <a:xfrm>
            <a:off x="247800" y="1262425"/>
            <a:ext cx="8648400" cy="1179900"/>
          </a:xfrm>
          <a:prstGeom prst="rect">
            <a:avLst/>
          </a:prstGeom>
          <a:noFill/>
          <a:ln>
            <a:noFill/>
          </a:ln>
        </p:spPr>
        <p:txBody>
          <a:bodyPr lIns="91425" tIns="91425" rIns="91425" bIns="91425" anchor="t" anchorCtr="0">
            <a:noAutofit/>
          </a:bodyPr>
          <a:lstStyle/>
          <a:p>
            <a:pPr lvl="0" algn="ctr" rtl="0">
              <a:spcBef>
                <a:spcPts val="0"/>
              </a:spcBef>
              <a:buNone/>
            </a:pPr>
            <a:r>
              <a:rPr lang="en" sz="2800">
                <a:solidFill>
                  <a:srgbClr val="F3F3F3"/>
                </a:solidFill>
                <a:latin typeface="Lato"/>
                <a:ea typeface="Lato"/>
                <a:cs typeface="Lato"/>
                <a:sym typeface="Lato"/>
              </a:rPr>
              <a:t>Test of Oracle JSON </a:t>
            </a:r>
            <a:r>
              <a:rPr lang="en" sz="3400">
                <a:solidFill>
                  <a:srgbClr val="F3F3F3"/>
                </a:solidFill>
                <a:latin typeface="Lato"/>
                <a:ea typeface="Lato"/>
                <a:cs typeface="Lato"/>
                <a:sym typeface="Lato"/>
              </a:rPr>
              <a:t>support</a:t>
            </a:r>
            <a:r>
              <a:rPr lang="en" sz="2800">
                <a:solidFill>
                  <a:srgbClr val="F3F3F3"/>
                </a:solidFill>
                <a:latin typeface="Lato"/>
                <a:ea typeface="Lato"/>
                <a:cs typeface="Lato"/>
                <a:sym typeface="Lato"/>
              </a:rPr>
              <a:t> in the view of CMS JSON data</a:t>
            </a:r>
          </a:p>
          <a:p>
            <a:pPr lvl="0">
              <a:spcBef>
                <a:spcPts val="0"/>
              </a:spcBef>
              <a:buNone/>
            </a:pPr>
            <a:endParaRPr/>
          </a:p>
        </p:txBody>
      </p:sp>
      <p:sp>
        <p:nvSpPr>
          <p:cNvPr id="60" name="Shape 60"/>
          <p:cNvSpPr txBox="1"/>
          <p:nvPr/>
        </p:nvSpPr>
        <p:spPr>
          <a:xfrm>
            <a:off x="247800" y="2670750"/>
            <a:ext cx="8648400" cy="1911300"/>
          </a:xfrm>
          <a:prstGeom prst="rect">
            <a:avLst/>
          </a:prstGeom>
          <a:noFill/>
          <a:ln>
            <a:noFill/>
          </a:ln>
        </p:spPr>
        <p:txBody>
          <a:bodyPr lIns="91425" tIns="91425" rIns="91425" bIns="91425" anchor="t" anchorCtr="0">
            <a:noAutofit/>
          </a:bodyPr>
          <a:lstStyle/>
          <a:p>
            <a:pPr lvl="0" algn="ctr" rtl="0">
              <a:spcBef>
                <a:spcPts val="0"/>
              </a:spcBef>
              <a:buNone/>
            </a:pPr>
            <a:endParaRPr sz="2000">
              <a:solidFill>
                <a:srgbClr val="F3F3F3"/>
              </a:solidFill>
              <a:latin typeface="Lato"/>
              <a:ea typeface="Lato"/>
              <a:cs typeface="Lato"/>
              <a:sym typeface="Lato"/>
            </a:endParaRPr>
          </a:p>
          <a:p>
            <a:pPr lvl="0" algn="ctr" rtl="0">
              <a:spcBef>
                <a:spcPts val="0"/>
              </a:spcBef>
              <a:buNone/>
            </a:pPr>
            <a:r>
              <a:rPr lang="en" sz="2000">
                <a:solidFill>
                  <a:srgbClr val="F3F3F3"/>
                </a:solidFill>
                <a:latin typeface="Lato"/>
                <a:ea typeface="Lato"/>
                <a:cs typeface="Lato"/>
                <a:sym typeface="Lato"/>
              </a:rPr>
              <a:t>Sartaj Singh Baveja</a:t>
            </a:r>
          </a:p>
          <a:p>
            <a:pPr lvl="0" algn="l" rtl="0">
              <a:spcBef>
                <a:spcPts val="0"/>
              </a:spcBef>
              <a:buNone/>
            </a:pPr>
            <a:endParaRPr sz="2000">
              <a:solidFill>
                <a:srgbClr val="F3F3F3"/>
              </a:solidFill>
              <a:latin typeface="Lato"/>
              <a:ea typeface="Lato"/>
              <a:cs typeface="Lato"/>
              <a:sym typeface="Lato"/>
            </a:endParaRPr>
          </a:p>
          <a:p>
            <a:pPr lvl="0" algn="ctr" rtl="0">
              <a:spcBef>
                <a:spcPts val="0"/>
              </a:spcBef>
              <a:buNone/>
            </a:pPr>
            <a:r>
              <a:rPr lang="en" sz="2000">
                <a:solidFill>
                  <a:srgbClr val="F3F3F3"/>
                </a:solidFill>
                <a:latin typeface="Lato"/>
                <a:ea typeface="Lato"/>
                <a:cs typeface="Lato"/>
                <a:sym typeface="Lato"/>
              </a:rPr>
              <a:t>Supervisors : Katarzyna Maria Dziedziniewicz-Wojcik (CERN IT)</a:t>
            </a:r>
          </a:p>
          <a:p>
            <a:pPr lvl="0" algn="ctr" rtl="0">
              <a:spcBef>
                <a:spcPts val="0"/>
              </a:spcBef>
              <a:buNone/>
            </a:pPr>
            <a:r>
              <a:rPr lang="en" sz="2000">
                <a:solidFill>
                  <a:srgbClr val="F3F3F3"/>
                </a:solidFill>
                <a:latin typeface="Lato"/>
                <a:ea typeface="Lato"/>
                <a:cs typeface="Lato"/>
                <a:sym typeface="Lato"/>
              </a:rPr>
              <a:t>Valentin Kuznetsov (CMS)</a:t>
            </a:r>
          </a:p>
        </p:txBody>
      </p:sp>
      <p:pic>
        <p:nvPicPr>
          <p:cNvPr id="61" name="Shape 61"/>
          <p:cNvPicPr preferRelativeResize="0"/>
          <p:nvPr/>
        </p:nvPicPr>
        <p:blipFill>
          <a:blip r:embed="rId3">
            <a:alphaModFix/>
          </a:blip>
          <a:stretch>
            <a:fillRect/>
          </a:stretch>
        </p:blipFill>
        <p:spPr>
          <a:xfrm>
            <a:off x="7335324" y="4028824"/>
            <a:ext cx="1560873" cy="951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p:nvPr/>
        </p:nvSpPr>
        <p:spPr>
          <a:xfrm>
            <a:off x="2227500" y="102750"/>
            <a:ext cx="5073000" cy="969000"/>
          </a:xfrm>
          <a:prstGeom prst="rect">
            <a:avLst/>
          </a:prstGeom>
          <a:noFill/>
          <a:ln>
            <a:noFill/>
          </a:ln>
        </p:spPr>
        <p:txBody>
          <a:bodyPr lIns="91425" tIns="91425" rIns="91425" bIns="91425" anchor="t" anchorCtr="0">
            <a:noAutofit/>
          </a:bodyPr>
          <a:lstStyle/>
          <a:p>
            <a:pPr lvl="0">
              <a:spcBef>
                <a:spcPts val="0"/>
              </a:spcBef>
              <a:buNone/>
            </a:pPr>
            <a:r>
              <a:rPr lang="en">
                <a:latin typeface="Lato"/>
                <a:ea typeface="Lato"/>
                <a:cs typeface="Lato"/>
                <a:sym typeface="Lato"/>
              </a:rPr>
              <a:t>Query 5 : Find a string</a:t>
            </a:r>
          </a:p>
          <a:p>
            <a:pPr lvl="0">
              <a:spcBef>
                <a:spcPts val="0"/>
              </a:spcBef>
              <a:buNone/>
            </a:pPr>
            <a:r>
              <a:rPr lang="en">
                <a:latin typeface="Lato"/>
                <a:ea typeface="Lato"/>
                <a:cs typeface="Lato"/>
                <a:sym typeface="Lato"/>
              </a:rPr>
              <a:t>Query 6/7 : Find records based on provided pattern</a:t>
            </a:r>
          </a:p>
          <a:p>
            <a:pPr lvl="0">
              <a:spcBef>
                <a:spcPts val="0"/>
              </a:spcBef>
              <a:buNone/>
            </a:pPr>
            <a:r>
              <a:rPr lang="en">
                <a:latin typeface="Lato"/>
                <a:ea typeface="Lato"/>
                <a:cs typeface="Lato"/>
                <a:sym typeface="Lato"/>
              </a:rPr>
              <a:t>Query 8 : Logical Query Operators</a:t>
            </a:r>
          </a:p>
          <a:p>
            <a:pPr lvl="0">
              <a:spcBef>
                <a:spcPts val="0"/>
              </a:spcBef>
              <a:buNone/>
            </a:pPr>
            <a:r>
              <a:rPr lang="en">
                <a:latin typeface="Lato"/>
                <a:ea typeface="Lato"/>
                <a:cs typeface="Lato"/>
                <a:sym typeface="Lato"/>
              </a:rPr>
              <a:t>Query 9 : Comparison Query Operators </a:t>
            </a:r>
          </a:p>
        </p:txBody>
      </p:sp>
      <p:sp>
        <p:nvSpPr>
          <p:cNvPr id="123" name="Shape 123"/>
          <p:cNvSpPr txBox="1"/>
          <p:nvPr/>
        </p:nvSpPr>
        <p:spPr>
          <a:xfrm>
            <a:off x="0" y="1071750"/>
            <a:ext cx="2227500" cy="3000000"/>
          </a:xfrm>
          <a:prstGeom prst="rect">
            <a:avLst/>
          </a:prstGeom>
          <a:noFill/>
          <a:ln>
            <a:noFill/>
          </a:ln>
        </p:spPr>
        <p:txBody>
          <a:bodyPr lIns="91425" tIns="91425" rIns="91425" bIns="91425" anchor="ctr" anchorCtr="0">
            <a:noAutofit/>
          </a:bodyPr>
          <a:lstStyle/>
          <a:p>
            <a:pPr lvl="0" algn="ctr" rtl="0">
              <a:spcBef>
                <a:spcPts val="0"/>
              </a:spcBef>
              <a:buNone/>
            </a:pPr>
            <a:r>
              <a:rPr lang="en" sz="3200" b="1">
                <a:solidFill>
                  <a:schemeClr val="dk1"/>
                </a:solidFill>
                <a:latin typeface="Lato"/>
                <a:ea typeface="Lato"/>
                <a:cs typeface="Lato"/>
                <a:sym typeface="Lato"/>
              </a:rPr>
              <a:t>MongoDB</a:t>
            </a:r>
          </a:p>
          <a:p>
            <a:pPr lvl="0" algn="ctr" rtl="0">
              <a:spcBef>
                <a:spcPts val="0"/>
              </a:spcBef>
              <a:buNone/>
            </a:pPr>
            <a:r>
              <a:rPr lang="en" sz="3200">
                <a:solidFill>
                  <a:schemeClr val="dk1"/>
                </a:solidFill>
                <a:latin typeface="Lato"/>
                <a:ea typeface="Lato"/>
                <a:cs typeface="Lato"/>
                <a:sym typeface="Lato"/>
              </a:rPr>
              <a:t>Indexed vs Non Indexed Queries</a:t>
            </a:r>
          </a:p>
        </p:txBody>
      </p:sp>
      <p:pic>
        <p:nvPicPr>
          <p:cNvPr id="124" name="Shape 124"/>
          <p:cNvPicPr preferRelativeResize="0"/>
          <p:nvPr/>
        </p:nvPicPr>
        <p:blipFill>
          <a:blip r:embed="rId3">
            <a:alphaModFix/>
          </a:blip>
          <a:stretch>
            <a:fillRect/>
          </a:stretch>
        </p:blipFill>
        <p:spPr>
          <a:xfrm>
            <a:off x="2227500" y="1071750"/>
            <a:ext cx="5419025" cy="40803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239500" y="1921298"/>
            <a:ext cx="2808000" cy="1603200"/>
          </a:xfrm>
          <a:prstGeom prst="rect">
            <a:avLst/>
          </a:prstGeom>
        </p:spPr>
        <p:txBody>
          <a:bodyPr lIns="91425" tIns="91425" rIns="91425" bIns="91425" anchor="b" anchorCtr="0">
            <a:noAutofit/>
          </a:bodyPr>
          <a:lstStyle/>
          <a:p>
            <a:pPr lvl="0">
              <a:spcBef>
                <a:spcPts val="0"/>
              </a:spcBef>
              <a:buNone/>
            </a:pPr>
            <a:endParaRPr sz="3200" dirty="0">
              <a:latin typeface="Lato"/>
              <a:ea typeface="Lato"/>
              <a:cs typeface="Lato"/>
              <a:sym typeface="Lato"/>
            </a:endParaRPr>
          </a:p>
          <a:p>
            <a:pPr lvl="0">
              <a:spcBef>
                <a:spcPts val="0"/>
              </a:spcBef>
              <a:buNone/>
            </a:pPr>
            <a:endParaRPr sz="3200" dirty="0">
              <a:latin typeface="Lato"/>
              <a:ea typeface="Lato"/>
              <a:cs typeface="Lato"/>
              <a:sym typeface="Lato"/>
            </a:endParaRPr>
          </a:p>
          <a:p>
            <a:pPr lvl="0">
              <a:spcBef>
                <a:spcPts val="0"/>
              </a:spcBef>
              <a:buNone/>
            </a:pPr>
            <a:r>
              <a:rPr lang="en" sz="3200" dirty="0">
                <a:latin typeface="Lato"/>
                <a:ea typeface="Lato"/>
                <a:cs typeface="Lato"/>
                <a:sym typeface="Lato"/>
              </a:rPr>
              <a:t>Oracle</a:t>
            </a:r>
          </a:p>
          <a:p>
            <a:pPr lvl="0">
              <a:spcBef>
                <a:spcPts val="0"/>
              </a:spcBef>
              <a:buNone/>
            </a:pPr>
            <a:r>
              <a:rPr lang="en" sz="3200" dirty="0">
                <a:latin typeface="Lato"/>
                <a:ea typeface="Lato"/>
                <a:cs typeface="Lato"/>
                <a:sym typeface="Lato"/>
              </a:rPr>
              <a:t>Non Indexed Queries </a:t>
            </a:r>
          </a:p>
        </p:txBody>
      </p:sp>
      <p:pic>
        <p:nvPicPr>
          <p:cNvPr id="130" name="Shape 130"/>
          <p:cNvPicPr preferRelativeResize="0"/>
          <p:nvPr/>
        </p:nvPicPr>
        <p:blipFill>
          <a:blip r:embed="rId3">
            <a:alphaModFix/>
          </a:blip>
          <a:stretch>
            <a:fillRect/>
          </a:stretch>
        </p:blipFill>
        <p:spPr>
          <a:xfrm>
            <a:off x="3272800" y="269076"/>
            <a:ext cx="5780954" cy="4605349"/>
          </a:xfrm>
          <a:prstGeom prst="rect">
            <a:avLst/>
          </a:prstGeom>
          <a:noFill/>
          <a:ln>
            <a:noFill/>
          </a:ln>
        </p:spPr>
      </p:pic>
      <p:sp>
        <p:nvSpPr>
          <p:cNvPr id="131" name="Shape 131"/>
          <p:cNvSpPr txBox="1"/>
          <p:nvPr/>
        </p:nvSpPr>
        <p:spPr>
          <a:xfrm>
            <a:off x="239500" y="2616875"/>
            <a:ext cx="2490600" cy="1837800"/>
          </a:xfrm>
          <a:prstGeom prst="rect">
            <a:avLst/>
          </a:prstGeom>
          <a:noFill/>
          <a:ln>
            <a:noFill/>
          </a:ln>
        </p:spPr>
        <p:txBody>
          <a:bodyPr lIns="91425" tIns="91425" rIns="91425" bIns="91425" anchor="t" anchorCtr="0">
            <a:noAutofit/>
          </a:bodyPr>
          <a:lstStyle/>
          <a:p>
            <a:pPr lvl="0">
              <a:spcBef>
                <a:spcPts val="0"/>
              </a:spcBef>
              <a:buNone/>
            </a:pPr>
            <a:endParaRPr lang="en" sz="2800" dirty="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MongoDB vs Oracle JSON Library</a:t>
            </a:r>
          </a:p>
        </p:txBody>
      </p:sp>
      <p:graphicFrame>
        <p:nvGraphicFramePr>
          <p:cNvPr id="137" name="Shape 137"/>
          <p:cNvGraphicFramePr/>
          <p:nvPr>
            <p:extLst>
              <p:ext uri="{D42A27DB-BD31-4B8C-83A1-F6EECF244321}">
                <p14:modId xmlns:p14="http://schemas.microsoft.com/office/powerpoint/2010/main" val="2866089742"/>
              </p:ext>
            </p:extLst>
          </p:nvPr>
        </p:nvGraphicFramePr>
        <p:xfrm>
          <a:off x="362350" y="1017450"/>
          <a:ext cx="8419300" cy="3869900"/>
        </p:xfrm>
        <a:graphic>
          <a:graphicData uri="http://schemas.openxmlformats.org/drawingml/2006/table">
            <a:tbl>
              <a:tblPr>
                <a:noFill/>
                <a:tableStyleId>{6179BF67-1D6C-46B9-96CA-2E7F06ED673D}</a:tableStyleId>
              </a:tblPr>
              <a:tblGrid>
                <a:gridCol w="4209650"/>
                <a:gridCol w="4209650"/>
              </a:tblGrid>
              <a:tr h="848000">
                <a:tc>
                  <a:txBody>
                    <a:bodyPr/>
                    <a:lstStyle/>
                    <a:p>
                      <a:pPr lvl="0" algn="ctr" rtl="0">
                        <a:spcBef>
                          <a:spcPts val="0"/>
                        </a:spcBef>
                        <a:buNone/>
                      </a:pPr>
                      <a:r>
                        <a:rPr lang="en" sz="1800" b="1" dirty="0">
                          <a:solidFill>
                            <a:schemeClr val="accent1"/>
                          </a:solidFill>
                          <a:latin typeface="Lato"/>
                          <a:ea typeface="Lato"/>
                          <a:cs typeface="Lato"/>
                          <a:sym typeface="Lato"/>
                        </a:rPr>
                        <a:t>Higher</a:t>
                      </a:r>
                      <a:r>
                        <a:rPr lang="en" sz="1800" dirty="0">
                          <a:solidFill>
                            <a:schemeClr val="accent1"/>
                          </a:solidFill>
                          <a:latin typeface="Lato"/>
                          <a:ea typeface="Lato"/>
                          <a:cs typeface="Lato"/>
                          <a:sym typeface="Lato"/>
                        </a:rPr>
                        <a:t> Data Size</a:t>
                      </a:r>
                    </a:p>
                    <a:p>
                      <a:pPr lvl="0" algn="ctr">
                        <a:spcBef>
                          <a:spcPts val="0"/>
                        </a:spcBef>
                        <a:buNone/>
                      </a:pPr>
                      <a:r>
                        <a:rPr lang="en" sz="1800" dirty="0">
                          <a:solidFill>
                            <a:schemeClr val="accent1"/>
                          </a:solidFill>
                          <a:latin typeface="Lato"/>
                          <a:ea typeface="Lato"/>
                          <a:cs typeface="Lato"/>
                          <a:sym typeface="Lato"/>
                        </a:rPr>
                        <a:t>1.3 GB  for 1M documents</a:t>
                      </a:r>
                    </a:p>
                  </a:txBody>
                  <a:tcPr marL="91425" marR="91425" marT="91425" marB="91425"/>
                </a:tc>
                <a:tc>
                  <a:txBody>
                    <a:bodyPr/>
                    <a:lstStyle/>
                    <a:p>
                      <a:pPr lvl="0" algn="ctr">
                        <a:spcBef>
                          <a:spcPts val="0"/>
                        </a:spcBef>
                        <a:buNone/>
                      </a:pPr>
                      <a:r>
                        <a:rPr lang="en" sz="1800" b="1">
                          <a:solidFill>
                            <a:schemeClr val="accent1"/>
                          </a:solidFill>
                          <a:latin typeface="Lato"/>
                          <a:ea typeface="Lato"/>
                          <a:cs typeface="Lato"/>
                          <a:sym typeface="Lato"/>
                        </a:rPr>
                        <a:t>Lower</a:t>
                      </a:r>
                      <a:r>
                        <a:rPr lang="en" sz="1800">
                          <a:solidFill>
                            <a:schemeClr val="accent1"/>
                          </a:solidFill>
                          <a:latin typeface="Lato"/>
                          <a:ea typeface="Lato"/>
                          <a:cs typeface="Lato"/>
                          <a:sym typeface="Lato"/>
                        </a:rPr>
                        <a:t> Data Size</a:t>
                      </a:r>
                      <a:br>
                        <a:rPr lang="en" sz="1800">
                          <a:solidFill>
                            <a:schemeClr val="accent1"/>
                          </a:solidFill>
                          <a:latin typeface="Lato"/>
                          <a:ea typeface="Lato"/>
                          <a:cs typeface="Lato"/>
                          <a:sym typeface="Lato"/>
                        </a:rPr>
                      </a:br>
                      <a:r>
                        <a:rPr lang="en" sz="1800">
                          <a:solidFill>
                            <a:schemeClr val="accent1"/>
                          </a:solidFill>
                          <a:latin typeface="Lato"/>
                          <a:ea typeface="Lato"/>
                          <a:cs typeface="Lato"/>
                          <a:sym typeface="Lato"/>
                        </a:rPr>
                        <a:t>54MB for 1M documents</a:t>
                      </a:r>
                    </a:p>
                  </a:txBody>
                  <a:tcPr marL="91425" marR="91425" marT="91425" marB="91425"/>
                </a:tc>
              </a:tr>
              <a:tr h="530675">
                <a:tc>
                  <a:txBody>
                    <a:bodyPr/>
                    <a:lstStyle/>
                    <a:p>
                      <a:pPr lvl="0" algn="ctr" rtl="0">
                        <a:spcBef>
                          <a:spcPts val="0"/>
                        </a:spcBef>
                        <a:buNone/>
                      </a:pPr>
                      <a:r>
                        <a:rPr lang="en" sz="1800" b="1">
                          <a:solidFill>
                            <a:schemeClr val="accent1"/>
                          </a:solidFill>
                          <a:latin typeface="Lato"/>
                          <a:ea typeface="Lato"/>
                          <a:cs typeface="Lato"/>
                          <a:sym typeface="Lato"/>
                        </a:rPr>
                        <a:t>223 MB</a:t>
                      </a:r>
                      <a:r>
                        <a:rPr lang="en" sz="1800">
                          <a:solidFill>
                            <a:schemeClr val="accent1"/>
                          </a:solidFill>
                          <a:latin typeface="Lato"/>
                          <a:ea typeface="Lato"/>
                          <a:cs typeface="Lato"/>
                          <a:sym typeface="Lato"/>
                        </a:rPr>
                        <a:t> Index Size</a:t>
                      </a:r>
                    </a:p>
                  </a:txBody>
                  <a:tcPr marL="91425" marR="91425" marT="91425" marB="91425"/>
                </a:tc>
                <a:tc>
                  <a:txBody>
                    <a:bodyPr/>
                    <a:lstStyle/>
                    <a:p>
                      <a:pPr lvl="0" algn="ctr" rtl="0">
                        <a:spcBef>
                          <a:spcPts val="0"/>
                        </a:spcBef>
                        <a:buNone/>
                      </a:pPr>
                      <a:r>
                        <a:rPr lang="en" sz="1800" b="1">
                          <a:solidFill>
                            <a:schemeClr val="accent1"/>
                          </a:solidFill>
                          <a:latin typeface="Lato"/>
                          <a:ea typeface="Lato"/>
                          <a:cs typeface="Lato"/>
                          <a:sym typeface="Lato"/>
                        </a:rPr>
                        <a:t>1.14 GB </a:t>
                      </a:r>
                      <a:r>
                        <a:rPr lang="en" sz="1800">
                          <a:solidFill>
                            <a:schemeClr val="accent1"/>
                          </a:solidFill>
                          <a:latin typeface="Lato"/>
                          <a:ea typeface="Lato"/>
                          <a:cs typeface="Lato"/>
                          <a:sym typeface="Lato"/>
                        </a:rPr>
                        <a:t>Index Size</a:t>
                      </a:r>
                    </a:p>
                  </a:txBody>
                  <a:tcPr marL="91425" marR="91425" marT="91425" marB="91425"/>
                </a:tc>
              </a:tr>
              <a:tr h="529450">
                <a:tc>
                  <a:txBody>
                    <a:bodyPr/>
                    <a:lstStyle/>
                    <a:p>
                      <a:pPr lvl="0" algn="ctr" rtl="0">
                        <a:spcBef>
                          <a:spcPts val="0"/>
                        </a:spcBef>
                        <a:buNone/>
                      </a:pPr>
                      <a:r>
                        <a:rPr lang="en" sz="1800">
                          <a:solidFill>
                            <a:schemeClr val="accent1"/>
                          </a:solidFill>
                          <a:latin typeface="Lato"/>
                          <a:ea typeface="Lato"/>
                          <a:cs typeface="Lato"/>
                          <a:sym typeface="Lato"/>
                        </a:rPr>
                        <a:t>Queries are </a:t>
                      </a:r>
                      <a:r>
                        <a:rPr lang="en" sz="1800" b="1">
                          <a:solidFill>
                            <a:schemeClr val="accent1"/>
                          </a:solidFill>
                          <a:latin typeface="Lato"/>
                          <a:ea typeface="Lato"/>
                          <a:cs typeface="Lato"/>
                          <a:sym typeface="Lato"/>
                        </a:rPr>
                        <a:t>not</a:t>
                      </a:r>
                      <a:r>
                        <a:rPr lang="en" sz="1800">
                          <a:solidFill>
                            <a:schemeClr val="accent1"/>
                          </a:solidFill>
                          <a:latin typeface="Lato"/>
                          <a:ea typeface="Lato"/>
                          <a:cs typeface="Lato"/>
                          <a:sym typeface="Lato"/>
                        </a:rPr>
                        <a:t> atomic</a:t>
                      </a:r>
                    </a:p>
                  </a:txBody>
                  <a:tcPr marL="91425" marR="91425" marT="91425" marB="91425"/>
                </a:tc>
                <a:tc>
                  <a:txBody>
                    <a:bodyPr/>
                    <a:lstStyle/>
                    <a:p>
                      <a:pPr lvl="0" algn="ctr" rtl="0">
                        <a:spcBef>
                          <a:spcPts val="0"/>
                        </a:spcBef>
                        <a:buNone/>
                      </a:pPr>
                      <a:r>
                        <a:rPr lang="en" sz="1800">
                          <a:solidFill>
                            <a:schemeClr val="accent1"/>
                          </a:solidFill>
                          <a:latin typeface="Lato"/>
                          <a:ea typeface="Lato"/>
                          <a:cs typeface="Lato"/>
                          <a:sym typeface="Lato"/>
                        </a:rPr>
                        <a:t>Queries </a:t>
                      </a:r>
                      <a:r>
                        <a:rPr lang="en" sz="1800" b="1">
                          <a:solidFill>
                            <a:schemeClr val="accent1"/>
                          </a:solidFill>
                          <a:latin typeface="Lato"/>
                          <a:ea typeface="Lato"/>
                          <a:cs typeface="Lato"/>
                          <a:sym typeface="Lato"/>
                        </a:rPr>
                        <a:t>are</a:t>
                      </a:r>
                      <a:r>
                        <a:rPr lang="en" sz="1800">
                          <a:solidFill>
                            <a:schemeClr val="accent1"/>
                          </a:solidFill>
                          <a:latin typeface="Lato"/>
                          <a:ea typeface="Lato"/>
                          <a:cs typeface="Lato"/>
                          <a:sym typeface="Lato"/>
                        </a:rPr>
                        <a:t> atomic</a:t>
                      </a:r>
                    </a:p>
                  </a:txBody>
                  <a:tcPr marL="91425" marR="91425" marT="91425" marB="91425"/>
                </a:tc>
              </a:tr>
              <a:tr h="529450">
                <a:tc>
                  <a:txBody>
                    <a:bodyPr/>
                    <a:lstStyle/>
                    <a:p>
                      <a:pPr lvl="0" algn="ctr">
                        <a:spcBef>
                          <a:spcPts val="0"/>
                        </a:spcBef>
                        <a:buNone/>
                      </a:pPr>
                      <a:r>
                        <a:rPr lang="en" sz="1800" b="1">
                          <a:solidFill>
                            <a:schemeClr val="accent1"/>
                          </a:solidFill>
                          <a:latin typeface="Lato"/>
                          <a:ea typeface="Lato"/>
                          <a:cs typeface="Lato"/>
                          <a:sym typeface="Lato"/>
                        </a:rPr>
                        <a:t>Lower</a:t>
                      </a:r>
                      <a:r>
                        <a:rPr lang="en" sz="1800">
                          <a:solidFill>
                            <a:schemeClr val="accent1"/>
                          </a:solidFill>
                          <a:latin typeface="Lato"/>
                          <a:ea typeface="Lato"/>
                          <a:cs typeface="Lato"/>
                          <a:sym typeface="Lato"/>
                        </a:rPr>
                        <a:t> Insert Time</a:t>
                      </a:r>
                    </a:p>
                  </a:txBody>
                  <a:tcPr marL="91425" marR="91425" marT="91425" marB="91425"/>
                </a:tc>
                <a:tc>
                  <a:txBody>
                    <a:bodyPr/>
                    <a:lstStyle/>
                    <a:p>
                      <a:pPr lvl="0" algn="ctr" rtl="0">
                        <a:spcBef>
                          <a:spcPts val="0"/>
                        </a:spcBef>
                        <a:buNone/>
                      </a:pPr>
                      <a:r>
                        <a:rPr lang="en" sz="1800" b="1">
                          <a:solidFill>
                            <a:schemeClr val="accent1"/>
                          </a:solidFill>
                          <a:latin typeface="Lato"/>
                          <a:ea typeface="Lato"/>
                          <a:cs typeface="Lato"/>
                          <a:sym typeface="Lato"/>
                        </a:rPr>
                        <a:t>Higher</a:t>
                      </a:r>
                      <a:r>
                        <a:rPr lang="en" sz="1800">
                          <a:solidFill>
                            <a:schemeClr val="accent1"/>
                          </a:solidFill>
                          <a:latin typeface="Lato"/>
                          <a:ea typeface="Lato"/>
                          <a:cs typeface="Lato"/>
                          <a:sym typeface="Lato"/>
                        </a:rPr>
                        <a:t> Insert Time</a:t>
                      </a:r>
                    </a:p>
                  </a:txBody>
                  <a:tcPr marL="91425" marR="91425" marT="91425" marB="91425"/>
                </a:tc>
              </a:tr>
              <a:tr h="584325">
                <a:tc>
                  <a:txBody>
                    <a:bodyPr/>
                    <a:lstStyle/>
                    <a:p>
                      <a:pPr lvl="0" algn="ctr">
                        <a:spcBef>
                          <a:spcPts val="0"/>
                        </a:spcBef>
                        <a:buNone/>
                      </a:pPr>
                      <a:r>
                        <a:rPr lang="en" sz="1800">
                          <a:solidFill>
                            <a:schemeClr val="accent1"/>
                          </a:solidFill>
                          <a:latin typeface="Lato"/>
                          <a:ea typeface="Lato"/>
                          <a:cs typeface="Lato"/>
                          <a:sym typeface="Lato"/>
                        </a:rPr>
                        <a:t>Indexing </a:t>
                      </a:r>
                      <a:r>
                        <a:rPr lang="en" sz="1800" b="1">
                          <a:solidFill>
                            <a:schemeClr val="accent1"/>
                          </a:solidFill>
                          <a:latin typeface="Lato"/>
                          <a:ea typeface="Lato"/>
                          <a:cs typeface="Lato"/>
                          <a:sym typeface="Lato"/>
                        </a:rPr>
                        <a:t>works</a:t>
                      </a:r>
                      <a:r>
                        <a:rPr lang="en" sz="1800">
                          <a:solidFill>
                            <a:schemeClr val="accent1"/>
                          </a:solidFill>
                          <a:latin typeface="Lato"/>
                          <a:ea typeface="Lato"/>
                          <a:cs typeface="Lato"/>
                          <a:sym typeface="Lato"/>
                        </a:rPr>
                        <a:t> perfectly</a:t>
                      </a:r>
                    </a:p>
                  </a:txBody>
                  <a:tcPr marL="91425" marR="91425" marT="91425" marB="91425"/>
                </a:tc>
                <a:tc>
                  <a:txBody>
                    <a:bodyPr/>
                    <a:lstStyle/>
                    <a:p>
                      <a:pPr lvl="0" algn="ctr">
                        <a:spcBef>
                          <a:spcPts val="0"/>
                        </a:spcBef>
                        <a:buNone/>
                      </a:pPr>
                      <a:r>
                        <a:rPr lang="en" sz="1800">
                          <a:solidFill>
                            <a:schemeClr val="accent1"/>
                          </a:solidFill>
                          <a:latin typeface="Lato"/>
                          <a:ea typeface="Lato"/>
                          <a:cs typeface="Lato"/>
                          <a:sym typeface="Lato"/>
                        </a:rPr>
                        <a:t>Indexing on arrays </a:t>
                      </a:r>
                      <a:r>
                        <a:rPr lang="en" sz="1800" b="1">
                          <a:solidFill>
                            <a:schemeClr val="accent1"/>
                          </a:solidFill>
                          <a:latin typeface="Lato"/>
                          <a:ea typeface="Lato"/>
                          <a:cs typeface="Lato"/>
                          <a:sym typeface="Lato"/>
                        </a:rPr>
                        <a:t>doesn’t work</a:t>
                      </a:r>
                    </a:p>
                  </a:txBody>
                  <a:tcPr marL="91425" marR="91425" marT="91425" marB="91425"/>
                </a:tc>
              </a:tr>
              <a:tr h="848000">
                <a:tc>
                  <a:txBody>
                    <a:bodyPr/>
                    <a:lstStyle/>
                    <a:p>
                      <a:pPr lvl="0" algn="ctr" rtl="0">
                        <a:spcBef>
                          <a:spcPts val="0"/>
                        </a:spcBef>
                        <a:buNone/>
                      </a:pPr>
                      <a:r>
                        <a:rPr lang="en" sz="1800" b="1">
                          <a:solidFill>
                            <a:schemeClr val="accent1"/>
                          </a:solidFill>
                          <a:latin typeface="Lato"/>
                          <a:ea typeface="Lato"/>
                          <a:cs typeface="Lato"/>
                          <a:sym typeface="Lato"/>
                        </a:rPr>
                        <a:t>No</a:t>
                      </a:r>
                      <a:r>
                        <a:rPr lang="en" sz="1800">
                          <a:solidFill>
                            <a:schemeClr val="accent1"/>
                          </a:solidFill>
                          <a:latin typeface="Lato"/>
                          <a:ea typeface="Lato"/>
                          <a:cs typeface="Lato"/>
                          <a:sym typeface="Lato"/>
                        </a:rPr>
                        <a:t> such errors</a:t>
                      </a:r>
                    </a:p>
                  </a:txBody>
                  <a:tcPr marL="91425" marR="91425" marT="91425" marB="91425"/>
                </a:tc>
                <a:tc>
                  <a:txBody>
                    <a:bodyPr/>
                    <a:lstStyle/>
                    <a:p>
                      <a:pPr lvl="0" algn="ctr" rtl="0">
                        <a:spcBef>
                          <a:spcPts val="0"/>
                        </a:spcBef>
                        <a:buNone/>
                      </a:pPr>
                      <a:r>
                        <a:rPr lang="en" sz="1800" b="1" dirty="0">
                          <a:solidFill>
                            <a:schemeClr val="accent1"/>
                          </a:solidFill>
                          <a:latin typeface="Lato"/>
                          <a:ea typeface="Lato"/>
                          <a:cs typeface="Lato"/>
                          <a:sym typeface="Lato"/>
                        </a:rPr>
                        <a:t>Internal errors</a:t>
                      </a:r>
                      <a:r>
                        <a:rPr lang="en" sz="1800" dirty="0">
                          <a:solidFill>
                            <a:schemeClr val="accent1"/>
                          </a:solidFill>
                          <a:latin typeface="Lato"/>
                          <a:ea typeface="Lato"/>
                          <a:cs typeface="Lato"/>
                          <a:sym typeface="Lato"/>
                        </a:rPr>
                        <a:t> such as “No Data to be read from socket” occur frequently</a:t>
                      </a:r>
                    </a:p>
                  </a:txBody>
                  <a:tcPr marL="91425" marR="91425" marT="91425" marB="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Future Work</a:t>
            </a:r>
          </a:p>
        </p:txBody>
      </p:sp>
      <p:sp>
        <p:nvSpPr>
          <p:cNvPr id="143" name="Shape 14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Font typeface="Arial"/>
              <a:buChar char="•"/>
            </a:pPr>
            <a:r>
              <a:rPr lang="en" dirty="0"/>
              <a:t>Compare the performance with other databases </a:t>
            </a:r>
          </a:p>
          <a:p>
            <a:pPr marL="914400" lvl="1" indent="-330200" rtl="0">
              <a:spcBef>
                <a:spcPts val="0"/>
              </a:spcBef>
              <a:buSzPct val="100000"/>
              <a:buFont typeface="Arial"/>
              <a:buChar char="•"/>
            </a:pPr>
            <a:r>
              <a:rPr lang="en" sz="1600" dirty="0"/>
              <a:t>Postgres</a:t>
            </a:r>
          </a:p>
          <a:p>
            <a:pPr marL="914400" lvl="1" indent="-330200" rtl="0">
              <a:spcBef>
                <a:spcPts val="0"/>
              </a:spcBef>
              <a:buSzPct val="100000"/>
              <a:buFont typeface="Arial"/>
              <a:buChar char="•"/>
            </a:pPr>
            <a:r>
              <a:rPr lang="en" sz="1600" dirty="0"/>
              <a:t>MySQL</a:t>
            </a:r>
            <a:br>
              <a:rPr lang="en" sz="1600" dirty="0"/>
            </a:br>
            <a:endParaRPr lang="en" sz="1600" dirty="0"/>
          </a:p>
          <a:p>
            <a:pPr marL="514350" lvl="0" indent="-285750" rtl="0">
              <a:spcBef>
                <a:spcPts val="0"/>
              </a:spcBef>
              <a:buFont typeface="Arial"/>
              <a:buChar char="•"/>
            </a:pPr>
            <a:r>
              <a:rPr lang="en" dirty="0"/>
              <a:t>Indexing with Oracle JSON Library</a:t>
            </a:r>
            <a:br>
              <a:rPr lang="en" dirty="0"/>
            </a:br>
            <a:endParaRPr lang="en" dirty="0"/>
          </a:p>
          <a:p>
            <a:pPr marL="514350" lvl="0" indent="-285750" rtl="0">
              <a:spcBef>
                <a:spcPts val="0"/>
              </a:spcBef>
              <a:buFont typeface="Arial"/>
              <a:buChar char="•"/>
            </a:pPr>
            <a:r>
              <a:rPr lang="en" dirty="0"/>
              <a:t>CPU / RAM metrics</a:t>
            </a:r>
          </a:p>
        </p:txBody>
      </p:sp>
      <p:pic>
        <p:nvPicPr>
          <p:cNvPr id="144" name="Shape 144"/>
          <p:cNvPicPr preferRelativeResize="0"/>
          <p:nvPr/>
        </p:nvPicPr>
        <p:blipFill>
          <a:blip r:embed="rId3">
            <a:alphaModFix/>
          </a:blip>
          <a:stretch>
            <a:fillRect/>
          </a:stretch>
        </p:blipFill>
        <p:spPr>
          <a:xfrm>
            <a:off x="6619625" y="1152475"/>
            <a:ext cx="1905000" cy="1752600"/>
          </a:xfrm>
          <a:prstGeom prst="rect">
            <a:avLst/>
          </a:prstGeom>
          <a:noFill/>
          <a:ln>
            <a:noFill/>
          </a:ln>
        </p:spPr>
      </p:pic>
      <p:pic>
        <p:nvPicPr>
          <p:cNvPr id="145" name="Shape 145"/>
          <p:cNvPicPr preferRelativeResize="0"/>
          <p:nvPr/>
        </p:nvPicPr>
        <p:blipFill>
          <a:blip r:embed="rId4">
            <a:alphaModFix/>
          </a:blip>
          <a:stretch>
            <a:fillRect/>
          </a:stretch>
        </p:blipFill>
        <p:spPr>
          <a:xfrm>
            <a:off x="6489950" y="3269975"/>
            <a:ext cx="2164348" cy="1119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790375"/>
            <a:ext cx="2808000" cy="755700"/>
          </a:xfrm>
          <a:prstGeom prst="rect">
            <a:avLst/>
          </a:prstGeom>
        </p:spPr>
        <p:txBody>
          <a:bodyPr lIns="91425" tIns="91425" rIns="91425" bIns="91425" anchor="b" anchorCtr="0">
            <a:noAutofit/>
          </a:bodyPr>
          <a:lstStyle/>
          <a:p>
            <a:pPr lvl="0">
              <a:spcBef>
                <a:spcPts val="0"/>
              </a:spcBef>
              <a:buNone/>
            </a:pPr>
            <a:r>
              <a:rPr lang="en" sz="3000"/>
              <a:t>Thank You!</a:t>
            </a:r>
          </a:p>
        </p:txBody>
      </p:sp>
      <p:sp>
        <p:nvSpPr>
          <p:cNvPr id="151" name="Shape 151"/>
          <p:cNvSpPr txBox="1">
            <a:spLocks noGrp="1"/>
          </p:cNvSpPr>
          <p:nvPr>
            <p:ph type="body" idx="1"/>
          </p:nvPr>
        </p:nvSpPr>
        <p:spPr>
          <a:xfrm>
            <a:off x="311700" y="1391375"/>
            <a:ext cx="2956200" cy="3179400"/>
          </a:xfrm>
          <a:prstGeom prst="rect">
            <a:avLst/>
          </a:prstGeom>
        </p:spPr>
        <p:txBody>
          <a:bodyPr lIns="91425" tIns="91425" rIns="91425" bIns="91425" anchor="t" anchorCtr="0">
            <a:noAutofit/>
          </a:bodyPr>
          <a:lstStyle/>
          <a:p>
            <a:pPr lvl="0" rtl="0">
              <a:spcBef>
                <a:spcPts val="0"/>
              </a:spcBef>
              <a:spcAft>
                <a:spcPts val="0"/>
              </a:spcAft>
              <a:buNone/>
            </a:pPr>
            <a:endParaRPr sz="1400"/>
          </a:p>
          <a:p>
            <a:pPr lvl="0" rtl="0">
              <a:spcBef>
                <a:spcPts val="0"/>
              </a:spcBef>
              <a:spcAft>
                <a:spcPts val="0"/>
              </a:spcAft>
              <a:buNone/>
            </a:pPr>
            <a:endParaRPr sz="1400"/>
          </a:p>
          <a:p>
            <a:pPr lvl="0" rtl="0">
              <a:spcBef>
                <a:spcPts val="0"/>
              </a:spcBef>
              <a:spcAft>
                <a:spcPts val="0"/>
              </a:spcAft>
              <a:buNone/>
            </a:pPr>
            <a:r>
              <a:rPr lang="en" sz="1400" b="1"/>
              <a:t>           sartajcorp@gmail.com</a:t>
            </a:r>
          </a:p>
          <a:p>
            <a:pPr lvl="0" rtl="0">
              <a:spcBef>
                <a:spcPts val="0"/>
              </a:spcBef>
              <a:spcAft>
                <a:spcPts val="0"/>
              </a:spcAft>
              <a:buNone/>
            </a:pPr>
            <a:r>
              <a:rPr lang="en" sz="1400"/>
              <a:t> </a:t>
            </a:r>
          </a:p>
          <a:p>
            <a:pPr lvl="0" rtl="0">
              <a:spcBef>
                <a:spcPts val="0"/>
              </a:spcBef>
              <a:spcAft>
                <a:spcPts val="0"/>
              </a:spcAft>
              <a:buNone/>
            </a:pPr>
            <a:r>
              <a:rPr lang="en" sz="1400"/>
              <a:t> </a:t>
            </a:r>
          </a:p>
          <a:p>
            <a:pPr lvl="0" rtl="0">
              <a:spcBef>
                <a:spcPts val="0"/>
              </a:spcBef>
              <a:spcAft>
                <a:spcPts val="0"/>
              </a:spcAft>
              <a:buNone/>
            </a:pPr>
            <a:r>
              <a:rPr lang="en" sz="1400" b="1"/>
              <a:t>            www.sartajsingh.in</a:t>
            </a:r>
          </a:p>
          <a:p>
            <a:pPr lvl="0" rtl="0">
              <a:spcBef>
                <a:spcPts val="0"/>
              </a:spcBef>
              <a:spcAft>
                <a:spcPts val="0"/>
              </a:spcAft>
              <a:buNone/>
            </a:pPr>
            <a:endParaRPr sz="1400" b="1"/>
          </a:p>
          <a:p>
            <a:pPr lvl="0" rtl="0">
              <a:spcBef>
                <a:spcPts val="0"/>
              </a:spcBef>
              <a:spcAft>
                <a:spcPts val="0"/>
              </a:spcAft>
              <a:buNone/>
            </a:pPr>
            <a:endParaRPr sz="1400" b="1"/>
          </a:p>
          <a:p>
            <a:pPr lvl="0" rtl="0">
              <a:spcBef>
                <a:spcPts val="0"/>
              </a:spcBef>
              <a:spcAft>
                <a:spcPts val="0"/>
              </a:spcAft>
              <a:buNone/>
            </a:pPr>
            <a:r>
              <a:rPr lang="en" sz="1400" b="1"/>
              <a:t>           sartaj10</a:t>
            </a:r>
          </a:p>
          <a:p>
            <a:pPr lvl="0">
              <a:spcBef>
                <a:spcPts val="0"/>
              </a:spcBef>
              <a:spcAft>
                <a:spcPts val="0"/>
              </a:spcAft>
              <a:buNone/>
            </a:pPr>
            <a:endParaRPr sz="1400" b="1"/>
          </a:p>
        </p:txBody>
      </p:sp>
      <p:pic>
        <p:nvPicPr>
          <p:cNvPr id="152" name="Shape 152"/>
          <p:cNvPicPr preferRelativeResize="0"/>
          <p:nvPr/>
        </p:nvPicPr>
        <p:blipFill>
          <a:blip r:embed="rId3">
            <a:alphaModFix/>
          </a:blip>
          <a:stretch>
            <a:fillRect/>
          </a:stretch>
        </p:blipFill>
        <p:spPr>
          <a:xfrm>
            <a:off x="2606500" y="290150"/>
            <a:ext cx="6428925" cy="4649352"/>
          </a:xfrm>
          <a:prstGeom prst="rect">
            <a:avLst/>
          </a:prstGeom>
          <a:noFill/>
          <a:ln>
            <a:noFill/>
          </a:ln>
        </p:spPr>
      </p:pic>
      <p:pic>
        <p:nvPicPr>
          <p:cNvPr id="153" name="Shape 153"/>
          <p:cNvPicPr preferRelativeResize="0"/>
          <p:nvPr/>
        </p:nvPicPr>
        <p:blipFill>
          <a:blip r:embed="rId4">
            <a:alphaModFix/>
          </a:blip>
          <a:stretch>
            <a:fillRect/>
          </a:stretch>
        </p:blipFill>
        <p:spPr>
          <a:xfrm>
            <a:off x="311700" y="1890349"/>
            <a:ext cx="392747" cy="392747"/>
          </a:xfrm>
          <a:prstGeom prst="rect">
            <a:avLst/>
          </a:prstGeom>
          <a:noFill/>
          <a:ln>
            <a:noFill/>
          </a:ln>
        </p:spPr>
      </p:pic>
      <p:pic>
        <p:nvPicPr>
          <p:cNvPr id="154" name="Shape 154"/>
          <p:cNvPicPr preferRelativeResize="0"/>
          <p:nvPr/>
        </p:nvPicPr>
        <p:blipFill>
          <a:blip r:embed="rId5">
            <a:alphaModFix/>
          </a:blip>
          <a:stretch>
            <a:fillRect/>
          </a:stretch>
        </p:blipFill>
        <p:spPr>
          <a:xfrm>
            <a:off x="311699" y="2627374"/>
            <a:ext cx="392750" cy="392750"/>
          </a:xfrm>
          <a:prstGeom prst="rect">
            <a:avLst/>
          </a:prstGeom>
          <a:noFill/>
          <a:ln>
            <a:noFill/>
          </a:ln>
        </p:spPr>
      </p:pic>
      <p:pic>
        <p:nvPicPr>
          <p:cNvPr id="155" name="Shape 155"/>
          <p:cNvPicPr preferRelativeResize="0"/>
          <p:nvPr/>
        </p:nvPicPr>
        <p:blipFill>
          <a:blip r:embed="rId6">
            <a:alphaModFix/>
          </a:blip>
          <a:stretch>
            <a:fillRect/>
          </a:stretch>
        </p:blipFill>
        <p:spPr>
          <a:xfrm>
            <a:off x="271800" y="3292199"/>
            <a:ext cx="472525" cy="47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Who am I?</a:t>
            </a:r>
          </a:p>
        </p:txBody>
      </p:sp>
      <p:sp>
        <p:nvSpPr>
          <p:cNvPr id="67" name="Shape 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42900" rtl="0">
              <a:spcBef>
                <a:spcPts val="0"/>
              </a:spcBef>
              <a:buSzPct val="100000"/>
            </a:pPr>
            <a:r>
              <a:rPr lang="en" sz="1800"/>
              <a:t>Alumnus of NSIT</a:t>
            </a:r>
            <a:br>
              <a:rPr lang="en" sz="1800"/>
            </a:br>
            <a:r>
              <a:rPr lang="en" sz="1800"/>
              <a:t/>
            </a:r>
            <a:br>
              <a:rPr lang="en" sz="1800"/>
            </a:br>
            <a:endParaRPr lang="en" sz="1800"/>
          </a:p>
          <a:p>
            <a:pPr marL="457200" lvl="0" indent="-342900" rtl="0">
              <a:spcBef>
                <a:spcPts val="0"/>
              </a:spcBef>
              <a:buSzPct val="100000"/>
            </a:pPr>
            <a:r>
              <a:rPr lang="en" sz="1800"/>
              <a:t>Will join Lawrence Berkeley Labs as a Research scholar</a:t>
            </a:r>
            <a:br>
              <a:rPr lang="en" sz="1800"/>
            </a:br>
            <a:r>
              <a:rPr lang="en" sz="1800"/>
              <a:t/>
            </a:r>
            <a:br>
              <a:rPr lang="en" sz="1800"/>
            </a:br>
            <a:endParaRPr lang="en" sz="1800"/>
          </a:p>
          <a:p>
            <a:pPr marL="457200" lvl="0" indent="-342900" rtl="0">
              <a:spcBef>
                <a:spcPts val="0"/>
              </a:spcBef>
              <a:buSzPct val="100000"/>
            </a:pPr>
            <a:r>
              <a:rPr lang="en" sz="1800"/>
              <a:t>Bhangra freak</a:t>
            </a:r>
            <a:br>
              <a:rPr lang="en" sz="1800"/>
            </a:br>
            <a:endParaRPr lang="en" sz="1800"/>
          </a:p>
          <a:p>
            <a:pPr lvl="0" rtl="0">
              <a:spcBef>
                <a:spcPts val="0"/>
              </a:spcBef>
              <a:buNone/>
            </a:pPr>
            <a:endParaRPr sz="1800"/>
          </a:p>
        </p:txBody>
      </p:sp>
      <p:pic>
        <p:nvPicPr>
          <p:cNvPr id="68" name="Shape 68"/>
          <p:cNvPicPr preferRelativeResize="0"/>
          <p:nvPr/>
        </p:nvPicPr>
        <p:blipFill>
          <a:blip r:embed="rId3">
            <a:alphaModFix/>
          </a:blip>
          <a:stretch>
            <a:fillRect/>
          </a:stretch>
        </p:blipFill>
        <p:spPr>
          <a:xfrm>
            <a:off x="3093809" y="1017450"/>
            <a:ext cx="870100" cy="845000"/>
          </a:xfrm>
          <a:prstGeom prst="rect">
            <a:avLst/>
          </a:prstGeom>
          <a:noFill/>
          <a:ln>
            <a:noFill/>
          </a:ln>
        </p:spPr>
      </p:pic>
      <p:pic>
        <p:nvPicPr>
          <p:cNvPr id="69" name="Shape 69"/>
          <p:cNvPicPr preferRelativeResize="0"/>
          <p:nvPr/>
        </p:nvPicPr>
        <p:blipFill>
          <a:blip r:embed="rId4">
            <a:alphaModFix/>
          </a:blip>
          <a:stretch>
            <a:fillRect/>
          </a:stretch>
        </p:blipFill>
        <p:spPr>
          <a:xfrm>
            <a:off x="6359400" y="1862450"/>
            <a:ext cx="1275250" cy="969825"/>
          </a:xfrm>
          <a:prstGeom prst="rect">
            <a:avLst/>
          </a:prstGeom>
          <a:noFill/>
          <a:ln>
            <a:noFill/>
          </a:ln>
        </p:spPr>
      </p:pic>
      <p:pic>
        <p:nvPicPr>
          <p:cNvPr id="70" name="Shape 70"/>
          <p:cNvPicPr preferRelativeResize="0"/>
          <p:nvPr/>
        </p:nvPicPr>
        <p:blipFill>
          <a:blip r:embed="rId5">
            <a:alphaModFix/>
          </a:blip>
          <a:stretch>
            <a:fillRect/>
          </a:stretch>
        </p:blipFill>
        <p:spPr>
          <a:xfrm>
            <a:off x="2640296" y="2687271"/>
            <a:ext cx="1777124" cy="139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Importance of JSON</a:t>
            </a:r>
          </a:p>
        </p:txBody>
      </p:sp>
      <p:sp>
        <p:nvSpPr>
          <p:cNvPr id="76" name="Shape 7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Font typeface="Arial"/>
              <a:buChar char="•"/>
            </a:pPr>
            <a:r>
              <a:rPr lang="en" dirty="0"/>
              <a:t>Lightweight data-interchange format</a:t>
            </a:r>
            <a:br>
              <a:rPr lang="en" dirty="0"/>
            </a:br>
            <a:endParaRPr lang="en" dirty="0"/>
          </a:p>
          <a:p>
            <a:pPr marL="514350" lvl="0" indent="-285750" rtl="0">
              <a:spcBef>
                <a:spcPts val="0"/>
              </a:spcBef>
              <a:buFont typeface="Arial"/>
              <a:buChar char="•"/>
            </a:pPr>
            <a:r>
              <a:rPr lang="en" dirty="0"/>
              <a:t>Used in web services responses</a:t>
            </a:r>
            <a:br>
              <a:rPr lang="en" dirty="0"/>
            </a:br>
            <a:endParaRPr lang="en" dirty="0"/>
          </a:p>
          <a:p>
            <a:pPr marL="514350" lvl="0" indent="-285750" rtl="0">
              <a:spcBef>
                <a:spcPts val="0"/>
              </a:spcBef>
              <a:buFont typeface="Arial"/>
              <a:buChar char="•"/>
            </a:pPr>
            <a:r>
              <a:rPr lang="en" dirty="0"/>
              <a:t>Easy to parse which makes it easier to use</a:t>
            </a:r>
          </a:p>
        </p:txBody>
      </p:sp>
      <p:pic>
        <p:nvPicPr>
          <p:cNvPr id="77" name="Shape 77"/>
          <p:cNvPicPr preferRelativeResize="0"/>
          <p:nvPr/>
        </p:nvPicPr>
        <p:blipFill>
          <a:blip r:embed="rId3">
            <a:alphaModFix/>
          </a:blip>
          <a:stretch>
            <a:fillRect/>
          </a:stretch>
        </p:blipFill>
        <p:spPr>
          <a:xfrm>
            <a:off x="5238626" y="1312388"/>
            <a:ext cx="3593675" cy="2518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CMS JSON data</a:t>
            </a:r>
          </a:p>
        </p:txBody>
      </p:sp>
      <p:sp>
        <p:nvSpPr>
          <p:cNvPr id="83" name="Shape 83"/>
          <p:cNvSpPr txBox="1">
            <a:spLocks noGrp="1"/>
          </p:cNvSpPr>
          <p:nvPr>
            <p:ph type="body" idx="1"/>
          </p:nvPr>
        </p:nvSpPr>
        <p:spPr>
          <a:xfrm>
            <a:off x="311700" y="917277"/>
            <a:ext cx="3999900" cy="34164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dirty="0"/>
              <a:t>200k-300k documents are generated </a:t>
            </a:r>
            <a:r>
              <a:rPr lang="en" sz="1800" dirty="0" smtClean="0"/>
              <a:t>everyday</a:t>
            </a:r>
            <a:endParaRPr lang="en" sz="1800" dirty="0"/>
          </a:p>
          <a:p>
            <a:pPr marL="457200" lvl="0" indent="-342900" rtl="0">
              <a:spcBef>
                <a:spcPts val="0"/>
              </a:spcBef>
              <a:buSzPct val="100000"/>
              <a:buFont typeface="Arial"/>
              <a:buChar char="•"/>
            </a:pPr>
            <a:r>
              <a:rPr lang="en" sz="1800" dirty="0"/>
              <a:t>Size of each document : ~12kB i.e. 3GB/day or </a:t>
            </a:r>
            <a:r>
              <a:rPr lang="en" sz="1800" dirty="0" smtClean="0"/>
              <a:t>1-2TB/year</a:t>
            </a:r>
            <a:endParaRPr lang="en" sz="1800" dirty="0"/>
          </a:p>
          <a:p>
            <a:pPr marL="457200" lvl="0" indent="-342900" rtl="0">
              <a:spcBef>
                <a:spcPts val="0"/>
              </a:spcBef>
              <a:buSzPct val="100000"/>
              <a:buFont typeface="Arial"/>
              <a:buChar char="•"/>
            </a:pPr>
            <a:r>
              <a:rPr lang="en" sz="1800" dirty="0"/>
              <a:t>Each document </a:t>
            </a:r>
            <a:endParaRPr lang="en" sz="1800" dirty="0" smtClean="0"/>
          </a:p>
          <a:p>
            <a:pPr marL="914400" lvl="1" indent="-342900" rtl="0">
              <a:spcBef>
                <a:spcPts val="0"/>
              </a:spcBef>
              <a:buSzPct val="100000"/>
              <a:buFont typeface="Arial"/>
              <a:buChar char="•"/>
            </a:pPr>
            <a:r>
              <a:rPr lang="en" sz="1800" dirty="0" smtClean="0"/>
              <a:t>JSON </a:t>
            </a:r>
            <a:r>
              <a:rPr lang="en" sz="1800" dirty="0"/>
              <a:t>data format</a:t>
            </a:r>
          </a:p>
          <a:p>
            <a:pPr marL="914400" lvl="1" indent="-342900" rtl="0">
              <a:spcBef>
                <a:spcPts val="0"/>
              </a:spcBef>
              <a:buSzPct val="100000"/>
              <a:buFont typeface="Arial"/>
              <a:buChar char="•"/>
            </a:pPr>
            <a:r>
              <a:rPr lang="en" sz="1800" dirty="0" smtClean="0"/>
              <a:t>Deep </a:t>
            </a:r>
            <a:r>
              <a:rPr lang="en" sz="1800" dirty="0"/>
              <a:t>Nested Structure</a:t>
            </a:r>
          </a:p>
          <a:p>
            <a:pPr marL="914400" lvl="1" indent="-342900" rtl="0">
              <a:spcBef>
                <a:spcPts val="0"/>
              </a:spcBef>
              <a:buSzPct val="100000"/>
              <a:buFont typeface="Arial"/>
              <a:buChar char="•"/>
            </a:pPr>
            <a:r>
              <a:rPr lang="en" sz="1800" dirty="0"/>
              <a:t>Represents CMS Framework Job Report</a:t>
            </a:r>
          </a:p>
        </p:txBody>
      </p:sp>
      <p:pic>
        <p:nvPicPr>
          <p:cNvPr id="84" name="Shape 84"/>
          <p:cNvPicPr preferRelativeResize="0"/>
          <p:nvPr/>
        </p:nvPicPr>
        <p:blipFill>
          <a:blip r:embed="rId3">
            <a:alphaModFix/>
          </a:blip>
          <a:stretch>
            <a:fillRect/>
          </a:stretch>
        </p:blipFill>
        <p:spPr>
          <a:xfrm>
            <a:off x="4684100" y="501925"/>
            <a:ext cx="3920174" cy="4139649"/>
          </a:xfrm>
          <a:prstGeom prst="rect">
            <a:avLst/>
          </a:prstGeom>
          <a:noFill/>
          <a:ln>
            <a:noFill/>
          </a:ln>
        </p:spPr>
      </p:pic>
      <p:pic>
        <p:nvPicPr>
          <p:cNvPr id="85" name="Shape 85"/>
          <p:cNvPicPr preferRelativeResize="0"/>
          <p:nvPr/>
        </p:nvPicPr>
        <p:blipFill>
          <a:blip r:embed="rId4">
            <a:alphaModFix/>
          </a:blip>
          <a:stretch>
            <a:fillRect/>
          </a:stretch>
        </p:blipFill>
        <p:spPr>
          <a:xfrm>
            <a:off x="8020025" y="4107725"/>
            <a:ext cx="812275" cy="81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Existing Solution | MongoDB</a:t>
            </a:r>
          </a:p>
        </p:txBody>
      </p:sp>
      <p:sp>
        <p:nvSpPr>
          <p:cNvPr id="91" name="Shape 9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Clr>
                <a:srgbClr val="494747"/>
              </a:buClr>
              <a:buFont typeface="Arial"/>
              <a:buChar char="•"/>
            </a:pPr>
            <a:r>
              <a:rPr lang="en" dirty="0">
                <a:solidFill>
                  <a:srgbClr val="494747"/>
                </a:solidFill>
                <a:highlight>
                  <a:srgbClr val="FFFFFF"/>
                </a:highlight>
              </a:rPr>
              <a:t>Used by CMS as a buffer before putting docs to HDFS. </a:t>
            </a:r>
            <a:br>
              <a:rPr lang="en" dirty="0">
                <a:solidFill>
                  <a:srgbClr val="494747"/>
                </a:solidFill>
                <a:highlight>
                  <a:srgbClr val="FFFFFF"/>
                </a:highlight>
              </a:rPr>
            </a:br>
            <a:endParaRPr lang="en" dirty="0">
              <a:solidFill>
                <a:srgbClr val="494747"/>
              </a:solidFill>
              <a:highlight>
                <a:srgbClr val="FFFFFF"/>
              </a:highlight>
            </a:endParaRPr>
          </a:p>
          <a:p>
            <a:pPr marL="514350" lvl="0" indent="-285750" rtl="0">
              <a:spcBef>
                <a:spcPts val="0"/>
              </a:spcBef>
              <a:buClr>
                <a:srgbClr val="494747"/>
              </a:buClr>
              <a:buFont typeface="Arial"/>
              <a:buChar char="•"/>
            </a:pPr>
            <a:r>
              <a:rPr lang="en" dirty="0">
                <a:solidFill>
                  <a:srgbClr val="494747"/>
                </a:solidFill>
                <a:highlight>
                  <a:srgbClr val="FFFFFF"/>
                </a:highlight>
              </a:rPr>
              <a:t>Open-source NoSQL database </a:t>
            </a:r>
            <a:br>
              <a:rPr lang="en" dirty="0">
                <a:solidFill>
                  <a:srgbClr val="494747"/>
                </a:solidFill>
                <a:highlight>
                  <a:srgbClr val="FFFFFF"/>
                </a:highlight>
              </a:rPr>
            </a:br>
            <a:endParaRPr lang="en" dirty="0">
              <a:solidFill>
                <a:srgbClr val="494747"/>
              </a:solidFill>
              <a:highlight>
                <a:srgbClr val="FFFFFF"/>
              </a:highlight>
            </a:endParaRPr>
          </a:p>
          <a:p>
            <a:pPr marL="514350" lvl="0" indent="-285750" rtl="0">
              <a:spcBef>
                <a:spcPts val="0"/>
              </a:spcBef>
              <a:buClr>
                <a:srgbClr val="494747"/>
              </a:buClr>
              <a:buFont typeface="Arial"/>
              <a:buChar char="•"/>
            </a:pPr>
            <a:r>
              <a:rPr lang="en" dirty="0">
                <a:solidFill>
                  <a:srgbClr val="494747"/>
                </a:solidFill>
                <a:highlight>
                  <a:srgbClr val="FFFFFF"/>
                </a:highlight>
              </a:rPr>
              <a:t>Provides high performance, high availability, and automatic scaling</a:t>
            </a:r>
            <a:br>
              <a:rPr lang="en" dirty="0">
                <a:solidFill>
                  <a:srgbClr val="494747"/>
                </a:solidFill>
                <a:highlight>
                  <a:srgbClr val="FFFFFF"/>
                </a:highlight>
              </a:rPr>
            </a:br>
            <a:endParaRPr lang="en" dirty="0">
              <a:solidFill>
                <a:srgbClr val="494747"/>
              </a:solidFill>
              <a:highlight>
                <a:srgbClr val="FFFFFF"/>
              </a:highlight>
            </a:endParaRPr>
          </a:p>
          <a:p>
            <a:pPr marL="514350" lvl="0" indent="-285750" rtl="0">
              <a:spcBef>
                <a:spcPts val="0"/>
              </a:spcBef>
              <a:buClr>
                <a:srgbClr val="494747"/>
              </a:buClr>
              <a:buFont typeface="Arial"/>
              <a:buChar char="•"/>
            </a:pPr>
            <a:r>
              <a:rPr lang="en" dirty="0">
                <a:solidFill>
                  <a:srgbClr val="494747"/>
                </a:solidFill>
                <a:highlight>
                  <a:srgbClr val="FFFFFF"/>
                </a:highlight>
              </a:rPr>
              <a:t>Avoids table based relational database </a:t>
            </a:r>
            <a:r>
              <a:rPr lang="en" dirty="0" smtClean="0">
                <a:solidFill>
                  <a:srgbClr val="494747"/>
                </a:solidFill>
                <a:highlight>
                  <a:srgbClr val="FFFFFF"/>
                </a:highlight>
              </a:rPr>
              <a:t>structure</a:t>
            </a:r>
            <a:r>
              <a:rPr lang="en-US" dirty="0" smtClean="0">
                <a:solidFill>
                  <a:srgbClr val="494747"/>
                </a:solidFill>
                <a:highlight>
                  <a:srgbClr val="FFFFFF"/>
                </a:highlight>
              </a:rPr>
              <a:t/>
            </a:r>
            <a:br>
              <a:rPr lang="en-US" dirty="0" smtClean="0">
                <a:solidFill>
                  <a:srgbClr val="494747"/>
                </a:solidFill>
                <a:highlight>
                  <a:srgbClr val="FFFFFF"/>
                </a:highlight>
              </a:rPr>
            </a:br>
            <a:endParaRPr lang="en" dirty="0">
              <a:solidFill>
                <a:srgbClr val="494747"/>
              </a:solidFill>
              <a:highlight>
                <a:srgbClr val="FFFFFF"/>
              </a:highlight>
            </a:endParaRPr>
          </a:p>
          <a:p>
            <a:pPr marL="514350" lvl="0" indent="-285750" rtl="0">
              <a:spcBef>
                <a:spcPts val="0"/>
              </a:spcBef>
              <a:buClr>
                <a:srgbClr val="494747"/>
              </a:buClr>
              <a:buFont typeface="Arial"/>
              <a:buChar char="•"/>
            </a:pPr>
            <a:r>
              <a:rPr lang="en" dirty="0">
                <a:solidFill>
                  <a:srgbClr val="494747"/>
                </a:solidFill>
                <a:highlight>
                  <a:srgbClr val="FFFFFF"/>
                </a:highlight>
              </a:rPr>
              <a:t>Schema Less</a:t>
            </a:r>
            <a:br>
              <a:rPr lang="en" dirty="0">
                <a:solidFill>
                  <a:srgbClr val="494747"/>
                </a:solidFill>
                <a:highlight>
                  <a:srgbClr val="FFFFFF"/>
                </a:highlight>
              </a:rPr>
            </a:br>
            <a:endParaRPr lang="en" dirty="0">
              <a:solidFill>
                <a:srgbClr val="494747"/>
              </a:solidFill>
              <a:highlight>
                <a:srgbClr val="FFFFFF"/>
              </a:highlight>
            </a:endParaRPr>
          </a:p>
        </p:txBody>
      </p:sp>
      <p:pic>
        <p:nvPicPr>
          <p:cNvPr id="92" name="Shape 92"/>
          <p:cNvPicPr preferRelativeResize="0"/>
          <p:nvPr/>
        </p:nvPicPr>
        <p:blipFill>
          <a:blip r:embed="rId3">
            <a:alphaModFix/>
          </a:blip>
          <a:stretch>
            <a:fillRect/>
          </a:stretch>
        </p:blipFill>
        <p:spPr>
          <a:xfrm>
            <a:off x="6287375" y="4278918"/>
            <a:ext cx="2544924" cy="689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JSON in Oracle Database</a:t>
            </a:r>
          </a:p>
        </p:txBody>
      </p:sp>
      <p:sp>
        <p:nvSpPr>
          <p:cNvPr id="98" name="Shape 9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Font typeface="Arial"/>
              <a:buChar char="•"/>
            </a:pPr>
            <a:r>
              <a:rPr lang="en" dirty="0"/>
              <a:t>Recently introduced JSON support with relational database features such as</a:t>
            </a:r>
          </a:p>
          <a:p>
            <a:pPr marL="914400" lvl="1" indent="-330200" rtl="0">
              <a:spcBef>
                <a:spcPts val="0"/>
              </a:spcBef>
              <a:buSzPct val="100000"/>
            </a:pPr>
            <a:r>
              <a:rPr lang="en" sz="1600" dirty="0"/>
              <a:t>Commits / Rollbacks</a:t>
            </a:r>
          </a:p>
          <a:p>
            <a:pPr marL="914400" lvl="1" indent="-330200" rtl="0">
              <a:spcBef>
                <a:spcPts val="0"/>
              </a:spcBef>
              <a:buSzPct val="100000"/>
            </a:pPr>
            <a:r>
              <a:rPr lang="en" sz="1600" dirty="0"/>
              <a:t>Indexing</a:t>
            </a:r>
          </a:p>
          <a:p>
            <a:pPr marL="914400" lvl="1" indent="-330200" rtl="0">
              <a:spcBef>
                <a:spcPts val="0"/>
              </a:spcBef>
              <a:buSzPct val="100000"/>
            </a:pPr>
            <a:r>
              <a:rPr lang="en" sz="1600" dirty="0"/>
              <a:t>Declarative Querying (join JSON data with relational data, project data relationally)</a:t>
            </a:r>
          </a:p>
          <a:p>
            <a:pPr marL="914400" lvl="1" indent="-330200" rtl="0">
              <a:spcBef>
                <a:spcPts val="0"/>
              </a:spcBef>
              <a:buSzPct val="100000"/>
            </a:pPr>
            <a:r>
              <a:rPr lang="en" sz="1600" dirty="0"/>
              <a:t>Views</a:t>
            </a:r>
            <a:r>
              <a:rPr lang="en" dirty="0"/>
              <a:t/>
            </a:r>
            <a:br>
              <a:rPr lang="en" dirty="0"/>
            </a:br>
            <a:endParaRPr lang="en" dirty="0"/>
          </a:p>
          <a:p>
            <a:pPr marL="514350" lvl="0" indent="-285750" rtl="0">
              <a:spcBef>
                <a:spcPts val="0"/>
              </a:spcBef>
              <a:buFont typeface="Arial"/>
              <a:buChar char="•"/>
            </a:pPr>
            <a:r>
              <a:rPr lang="en" dirty="0"/>
              <a:t>Dot notation to access fields of the embedded document</a:t>
            </a:r>
          </a:p>
        </p:txBody>
      </p:sp>
      <p:pic>
        <p:nvPicPr>
          <p:cNvPr id="99" name="Shape 99"/>
          <p:cNvPicPr preferRelativeResize="0"/>
          <p:nvPr/>
        </p:nvPicPr>
        <p:blipFill>
          <a:blip r:embed="rId3">
            <a:alphaModFix/>
          </a:blip>
          <a:stretch>
            <a:fillRect/>
          </a:stretch>
        </p:blipFill>
        <p:spPr>
          <a:xfrm>
            <a:off x="1377425" y="4368763"/>
            <a:ext cx="6389125" cy="400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90125" y="2108250"/>
            <a:ext cx="8520600" cy="927000"/>
          </a:xfrm>
          <a:prstGeom prst="rect">
            <a:avLst/>
          </a:prstGeom>
        </p:spPr>
        <p:txBody>
          <a:bodyPr lIns="91425" tIns="91425" rIns="91425" bIns="91425" anchor="t" anchorCtr="0">
            <a:noAutofit/>
          </a:bodyPr>
          <a:lstStyle/>
          <a:p>
            <a:pPr lvl="0" algn="ctr">
              <a:spcBef>
                <a:spcPts val="0"/>
              </a:spcBef>
              <a:buNone/>
            </a:pPr>
            <a:r>
              <a:rPr lang="en" sz="5000">
                <a:latin typeface="Lato"/>
                <a:ea typeface="Lato"/>
                <a:cs typeface="Lato"/>
                <a:sym typeface="Lato"/>
              </a:rPr>
              <a:t>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0" y="1805700"/>
            <a:ext cx="1946700" cy="1532100"/>
          </a:xfrm>
          <a:prstGeom prst="rect">
            <a:avLst/>
          </a:prstGeom>
        </p:spPr>
        <p:txBody>
          <a:bodyPr lIns="91425" tIns="91425" rIns="91425" bIns="91425" anchor="t" anchorCtr="0">
            <a:noAutofit/>
          </a:bodyPr>
          <a:lstStyle/>
          <a:p>
            <a:pPr lvl="0" algn="ctr" rtl="0">
              <a:spcBef>
                <a:spcPts val="0"/>
              </a:spcBef>
              <a:buNone/>
            </a:pPr>
            <a:r>
              <a:rPr lang="en"/>
              <a:t>Injection Rate </a:t>
            </a:r>
          </a:p>
        </p:txBody>
      </p:sp>
      <p:pic>
        <p:nvPicPr>
          <p:cNvPr id="110" name="Shape 110"/>
          <p:cNvPicPr preferRelativeResize="0"/>
          <p:nvPr/>
        </p:nvPicPr>
        <p:blipFill>
          <a:blip r:embed="rId3">
            <a:alphaModFix/>
          </a:blip>
          <a:stretch>
            <a:fillRect/>
          </a:stretch>
        </p:blipFill>
        <p:spPr>
          <a:xfrm>
            <a:off x="2025325" y="186999"/>
            <a:ext cx="5755475" cy="476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p:nvPr/>
        </p:nvSpPr>
        <p:spPr>
          <a:xfrm>
            <a:off x="0" y="1071750"/>
            <a:ext cx="2146500" cy="3000000"/>
          </a:xfrm>
          <a:prstGeom prst="rect">
            <a:avLst/>
          </a:prstGeom>
          <a:noFill/>
          <a:ln>
            <a:noFill/>
          </a:ln>
        </p:spPr>
        <p:txBody>
          <a:bodyPr lIns="91425" tIns="91425" rIns="91425" bIns="91425" anchor="ctr" anchorCtr="0">
            <a:noAutofit/>
          </a:bodyPr>
          <a:lstStyle/>
          <a:p>
            <a:pPr lvl="0" algn="ctr" rtl="0">
              <a:spcBef>
                <a:spcPts val="0"/>
              </a:spcBef>
              <a:buNone/>
            </a:pPr>
            <a:r>
              <a:rPr lang="en" sz="3200" b="1">
                <a:solidFill>
                  <a:schemeClr val="dk1"/>
                </a:solidFill>
                <a:latin typeface="Lato"/>
                <a:ea typeface="Lato"/>
                <a:cs typeface="Lato"/>
                <a:sym typeface="Lato"/>
              </a:rPr>
              <a:t>MongoDB</a:t>
            </a:r>
          </a:p>
          <a:p>
            <a:pPr lvl="0" algn="ctr" rtl="0">
              <a:spcBef>
                <a:spcPts val="0"/>
              </a:spcBef>
              <a:buNone/>
            </a:pPr>
            <a:r>
              <a:rPr lang="en" sz="3200">
                <a:solidFill>
                  <a:schemeClr val="dk1"/>
                </a:solidFill>
                <a:latin typeface="Lato"/>
                <a:ea typeface="Lato"/>
                <a:cs typeface="Lato"/>
                <a:sym typeface="Lato"/>
              </a:rPr>
              <a:t>Indexed vs Non Indexed Queries</a:t>
            </a:r>
          </a:p>
        </p:txBody>
      </p:sp>
      <p:pic>
        <p:nvPicPr>
          <p:cNvPr id="116" name="Shape 116"/>
          <p:cNvPicPr preferRelativeResize="0"/>
          <p:nvPr/>
        </p:nvPicPr>
        <p:blipFill rotWithShape="1">
          <a:blip r:embed="rId3">
            <a:alphaModFix/>
          </a:blip>
          <a:srcRect l="-2180" r="2180"/>
          <a:stretch/>
        </p:blipFill>
        <p:spPr>
          <a:xfrm>
            <a:off x="2146425" y="871450"/>
            <a:ext cx="5580749" cy="4112975"/>
          </a:xfrm>
          <a:prstGeom prst="rect">
            <a:avLst/>
          </a:prstGeom>
          <a:noFill/>
          <a:ln>
            <a:noFill/>
          </a:ln>
        </p:spPr>
      </p:pic>
      <p:sp>
        <p:nvSpPr>
          <p:cNvPr id="117" name="Shape 117"/>
          <p:cNvSpPr txBox="1"/>
          <p:nvPr/>
        </p:nvSpPr>
        <p:spPr>
          <a:xfrm>
            <a:off x="2247750" y="256950"/>
            <a:ext cx="5580600" cy="814800"/>
          </a:xfrm>
          <a:prstGeom prst="rect">
            <a:avLst/>
          </a:prstGeom>
          <a:noFill/>
          <a:ln>
            <a:noFill/>
          </a:ln>
        </p:spPr>
        <p:txBody>
          <a:bodyPr lIns="91425" tIns="91425" rIns="91425" bIns="91425" anchor="t" anchorCtr="0">
            <a:noAutofit/>
          </a:bodyPr>
          <a:lstStyle/>
          <a:p>
            <a:pPr lvl="0" algn="just">
              <a:spcBef>
                <a:spcPts val="0"/>
              </a:spcBef>
              <a:buNone/>
            </a:pPr>
            <a:r>
              <a:rPr lang="en">
                <a:latin typeface="Lato"/>
                <a:ea typeface="Lato"/>
                <a:cs typeface="Lato"/>
                <a:sym typeface="Lato"/>
              </a:rPr>
              <a:t>Query 1/2/3 : Search for specific string</a:t>
            </a:r>
          </a:p>
          <a:p>
            <a:pPr lvl="0" algn="just">
              <a:spcBef>
                <a:spcPts val="0"/>
              </a:spcBef>
              <a:buNone/>
            </a:pPr>
            <a:r>
              <a:rPr lang="en">
                <a:latin typeface="Lato"/>
                <a:ea typeface="Lato"/>
                <a:cs typeface="Lato"/>
                <a:sym typeface="Lato"/>
              </a:rPr>
              <a:t>Query 4 : Aggregate data</a:t>
            </a:r>
          </a:p>
        </p:txBody>
      </p:sp>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663</Words>
  <Application>Microsoft Macintosh PowerPoint</Application>
  <PresentationFormat>On-screen Show (16:9)</PresentationFormat>
  <Paragraphs>108</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Playfair Display</vt:lpstr>
      <vt:lpstr>Lato</vt:lpstr>
      <vt:lpstr>coral</vt:lpstr>
      <vt:lpstr>PowerPoint Presentation</vt:lpstr>
      <vt:lpstr>Who am I?</vt:lpstr>
      <vt:lpstr>Importance of JSON</vt:lpstr>
      <vt:lpstr>CMS JSON data</vt:lpstr>
      <vt:lpstr>Existing Solution | MongoDB</vt:lpstr>
      <vt:lpstr>JSON in Oracle Database</vt:lpstr>
      <vt:lpstr>RESULTS</vt:lpstr>
      <vt:lpstr>Injection Rate </vt:lpstr>
      <vt:lpstr>PowerPoint Presentation</vt:lpstr>
      <vt:lpstr>PowerPoint Presentation</vt:lpstr>
      <vt:lpstr>  Oracle Non Indexed Queries </vt:lpstr>
      <vt:lpstr>MongoDB vs Oracle JSON Library</vt:lpstr>
      <vt:lpstr>Future Work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Sartaj Singh</cp:lastModifiedBy>
  <cp:revision>2</cp:revision>
  <dcterms:modified xsi:type="dcterms:W3CDTF">2016-08-18T10:29:04Z</dcterms:modified>
</cp:coreProperties>
</file>